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1"/>
  </p:notesMasterIdLst>
  <p:sldIdLst>
    <p:sldId id="257" r:id="rId2"/>
    <p:sldId id="259" r:id="rId3"/>
    <p:sldId id="260" r:id="rId4"/>
    <p:sldId id="261" r:id="rId5"/>
    <p:sldId id="266" r:id="rId6"/>
    <p:sldId id="262" r:id="rId7"/>
    <p:sldId id="263" r:id="rId8"/>
    <p:sldId id="277" r:id="rId9"/>
    <p:sldId id="265" r:id="rId10"/>
    <p:sldId id="269" r:id="rId11"/>
    <p:sldId id="267" r:id="rId12"/>
    <p:sldId id="268" r:id="rId13"/>
    <p:sldId id="271" r:id="rId14"/>
    <p:sldId id="278" r:id="rId15"/>
    <p:sldId id="272" r:id="rId16"/>
    <p:sldId id="273" r:id="rId17"/>
    <p:sldId id="274" r:id="rId18"/>
    <p:sldId id="275" r:id="rId19"/>
    <p:sldId id="276" r:id="rId20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8EC717-C4BB-43EB-BF4B-6F3FAA40E2BD}" type="datetimeFigureOut">
              <a:rPr lang="sv-SE" smtClean="0"/>
              <a:t>2014-02-27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DBD7B-F0C9-472D-8A14-E05F2273B29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067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68655F7C-1780-43BF-9415-526CE3F3261B}" type="slidenum">
              <a:rPr lang="sv-SE"/>
              <a:pPr algn="r" eaLnBrk="1" hangingPunct="1"/>
              <a:t>6</a:t>
            </a:fld>
            <a:endParaRPr lang="sv-SE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sv-SE" smtClean="0"/>
              <a:t>Det handlar om överlevnad. Stärka och kvalitetssäkra områdets tillväxt, attraktionskraft och konkurrenskraft genom förbättrad och utvecklad infrastruktur. Det handlar om samarbete för utveckling.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699711D-93BA-43D0-A205-5FEFB8AB3E2E}" type="slidenum">
              <a:rPr lang="sv-SE" smtClean="0"/>
              <a:pPr eaLnBrk="1" hangingPunct="1"/>
              <a:t>8</a:t>
            </a:fld>
            <a:endParaRPr lang="sv-SE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sv-SE" smtClean="0"/>
              <a:t>Och nyckelorden till detta är innovativ samverkan. Innovativ samverkan där arbetsgrupper arbetar fram handlingsplaner för olika områden. Inga operativa medel för åtgärder.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BBC3072-1E22-4453-9D74-01204EC06FAF}" type="slidenum">
              <a:rPr lang="sv-SE" smtClean="0"/>
              <a:pPr eaLnBrk="1" hangingPunct="1"/>
              <a:t>9</a:t>
            </a:fld>
            <a:endParaRPr lang="sv-SE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sv-SE" smtClean="0"/>
              <a:t>Projektet ska fokusera på att skapa, utveckla och knyta ihop arbetsgrupper. Skapa forum för dialog och innovation.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Foto: Fotograf Lars Lööv och </a:t>
            </a:r>
            <a:r>
              <a:rPr lang="sv-SE" dirty="0" err="1" smtClean="0"/>
              <a:t>Härjedalsbild</a:t>
            </a:r>
            <a:r>
              <a:rPr lang="sv-SE" dirty="0" smtClean="0"/>
              <a:t> </a:t>
            </a:r>
            <a:r>
              <a:rPr lang="sv-SE" smtClean="0"/>
              <a:t>Jocke Lagercrantz.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DBD7B-F0C9-472D-8A14-E05F2273B297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319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F7F2236-F8C2-4D2A-AC7B-CD4B1BAB94EF}" type="datetimeFigureOut">
              <a:rPr lang="sv-SE" smtClean="0"/>
              <a:t>2014-02-27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6D0F2AB3-006B-43EF-9B72-E4D11836DE21}" type="slidenum">
              <a:rPr lang="sv-SE" smtClean="0"/>
              <a:t>‹#›</a:t>
            </a:fld>
            <a:endParaRPr lang="sv-SE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F2236-F8C2-4D2A-AC7B-CD4B1BAB94EF}" type="datetimeFigureOut">
              <a:rPr lang="sv-SE" smtClean="0"/>
              <a:t>2014-02-27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F2AB3-006B-43EF-9B72-E4D11836DE21}" type="slidenum">
              <a:rPr lang="sv-SE" smtClean="0"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F2236-F8C2-4D2A-AC7B-CD4B1BAB94EF}" type="datetimeFigureOut">
              <a:rPr lang="sv-SE" smtClean="0"/>
              <a:t>2014-02-27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F2AB3-006B-43EF-9B72-E4D11836DE21}" type="slidenum">
              <a:rPr lang="sv-SE" smtClean="0"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F2236-F8C2-4D2A-AC7B-CD4B1BAB94EF}" type="datetimeFigureOut">
              <a:rPr lang="sv-SE" smtClean="0"/>
              <a:t>2014-02-27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F2AB3-006B-43EF-9B72-E4D11836DE21}" type="slidenum">
              <a:rPr lang="sv-SE" smtClean="0"/>
              <a:t>‹#›</a:t>
            </a:fld>
            <a:endParaRPr lang="sv-SE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F7F2236-F8C2-4D2A-AC7B-CD4B1BAB94EF}" type="datetimeFigureOut">
              <a:rPr lang="sv-SE" smtClean="0"/>
              <a:t>2014-02-27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F2AB3-006B-43EF-9B72-E4D11836DE21}" type="slidenum">
              <a:rPr lang="sv-SE" smtClean="0"/>
              <a:t>‹#›</a:t>
            </a:fld>
            <a:endParaRPr lang="sv-SE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F2236-F8C2-4D2A-AC7B-CD4B1BAB94EF}" type="datetimeFigureOut">
              <a:rPr lang="sv-SE" smtClean="0"/>
              <a:t>2014-02-27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F2AB3-006B-43EF-9B72-E4D11836DE21}" type="slidenum">
              <a:rPr lang="sv-SE" smtClean="0"/>
              <a:t>‹#›</a:t>
            </a:fld>
            <a:endParaRPr lang="sv-SE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F2236-F8C2-4D2A-AC7B-CD4B1BAB94EF}" type="datetimeFigureOut">
              <a:rPr lang="sv-SE" smtClean="0"/>
              <a:t>2014-02-27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F2AB3-006B-43EF-9B72-E4D11836DE21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F7F2236-F8C2-4D2A-AC7B-CD4B1BAB94EF}" type="datetimeFigureOut">
              <a:rPr lang="sv-SE" smtClean="0"/>
              <a:t>2014-02-27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F2AB3-006B-43EF-9B72-E4D11836DE21}" type="slidenum">
              <a:rPr lang="sv-SE" smtClean="0"/>
              <a:t>‹#›</a:t>
            </a:fld>
            <a:endParaRPr lang="sv-SE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F2236-F8C2-4D2A-AC7B-CD4B1BAB94EF}" type="datetimeFigureOut">
              <a:rPr lang="sv-SE" smtClean="0"/>
              <a:t>2014-02-27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F2AB3-006B-43EF-9B72-E4D11836DE21}" type="slidenum">
              <a:rPr lang="sv-SE" smtClean="0"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F7F2236-F8C2-4D2A-AC7B-CD4B1BAB94EF}" type="datetimeFigureOut">
              <a:rPr lang="sv-SE" smtClean="0"/>
              <a:t>2014-02-27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F2AB3-006B-43EF-9B72-E4D11836DE21}" type="slidenum">
              <a:rPr lang="sv-SE" smtClean="0"/>
              <a:t>‹#›</a:t>
            </a:fld>
            <a:endParaRPr lang="sv-SE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sv-SE" smtClean="0"/>
              <a:t>Klicka här för att ändra format på bakgrundstexten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smtClean="0"/>
              <a:t>Klicka på ikonen för att lägga till en bild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F7F2236-F8C2-4D2A-AC7B-CD4B1BAB94EF}" type="datetimeFigureOut">
              <a:rPr lang="sv-SE" smtClean="0"/>
              <a:t>2014-02-27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F2AB3-006B-43EF-9B72-E4D11836DE21}" type="slidenum">
              <a:rPr lang="sv-SE" smtClean="0"/>
              <a:t>‹#›</a:t>
            </a:fld>
            <a:endParaRPr lang="sv-SE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9F7F2236-F8C2-4D2A-AC7B-CD4B1BAB94EF}" type="datetimeFigureOut">
              <a:rPr lang="sv-SE" smtClean="0"/>
              <a:t>2014-02-27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6D0F2AB3-006B-43EF-9B72-E4D11836DE21}" type="slidenum">
              <a:rPr lang="sv-SE" smtClean="0"/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fjellvagen.se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H:\Arbetsplan\S&#246;derhamn.jpg" TargetMode="External"/><Relationship Id="rId13" Type="http://schemas.openxmlformats.org/officeDocument/2006/relationships/image" Target="file:///H:\Arbetsplan\funfjlogga.jpg" TargetMode="External"/><Relationship Id="rId18" Type="http://schemas.openxmlformats.org/officeDocument/2006/relationships/image" Target="../media/image14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0.jpeg"/><Relationship Id="rId12" Type="http://schemas.openxmlformats.org/officeDocument/2006/relationships/image" Target="../media/image13.jpeg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3.bin"/><Relationship Id="rId1" Type="http://schemas.openxmlformats.org/officeDocument/2006/relationships/vmlDrawing" Target="../drawings/vmlDrawing1.vml"/><Relationship Id="rId6" Type="http://schemas.openxmlformats.org/officeDocument/2006/relationships/image" Target="file:///H:\Arbetsplan\VAPEN-2rad.jpg" TargetMode="External"/><Relationship Id="rId11" Type="http://schemas.openxmlformats.org/officeDocument/2006/relationships/image" Target="file:///H:\Arbetsplan\~1879794.jpg" TargetMode="External"/><Relationship Id="rId5" Type="http://schemas.openxmlformats.org/officeDocument/2006/relationships/image" Target="../media/image9.jpeg"/><Relationship Id="rId1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bild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0" r="22130"/>
          <a:stretch>
            <a:fillRect/>
          </a:stretch>
        </p:blipFill>
        <p:spPr/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81865" y="2132856"/>
            <a:ext cx="2834640" cy="1295399"/>
          </a:xfrm>
        </p:spPr>
        <p:txBody>
          <a:bodyPr>
            <a:noAutofit/>
          </a:bodyPr>
          <a:lstStyle/>
          <a:p>
            <a:pPr algn="ctr"/>
            <a:r>
              <a:rPr lang="sv-SE" sz="3200" dirty="0" smtClean="0"/>
              <a:t>Projekt Fjällvägen</a:t>
            </a:r>
            <a:br>
              <a:rPr lang="sv-SE" sz="3200" dirty="0" smtClean="0"/>
            </a:br>
            <a:r>
              <a:rPr lang="sv-SE" sz="3200" dirty="0" smtClean="0"/>
              <a:t>2012-2014</a:t>
            </a:r>
            <a:endParaRPr lang="sv-SE" sz="3200" dirty="0"/>
          </a:p>
        </p:txBody>
      </p:sp>
      <p:sp>
        <p:nvSpPr>
          <p:cNvPr id="3" name="Underrubrik 2"/>
          <p:cNvSpPr>
            <a:spLocks noGrp="1"/>
          </p:cNvSpPr>
          <p:nvPr>
            <p:ph type="body" sz="quarter" idx="13"/>
          </p:nvPr>
        </p:nvSpPr>
        <p:spPr>
          <a:xfrm>
            <a:off x="381865" y="3429000"/>
            <a:ext cx="2834640" cy="4712208"/>
          </a:xfrm>
        </p:spPr>
        <p:txBody>
          <a:bodyPr>
            <a:normAutofit/>
          </a:bodyPr>
          <a:lstStyle/>
          <a:p>
            <a:pPr algn="ctr"/>
            <a:r>
              <a:rPr lang="sv-SE" sz="2400" dirty="0" smtClean="0"/>
              <a:t>Både en resa och ett mål!</a:t>
            </a:r>
          </a:p>
          <a:p>
            <a:pPr algn="ctr"/>
            <a:r>
              <a:rPr lang="sv-SE" sz="2400" dirty="0" smtClean="0"/>
              <a:t> Den kortaste vägen från kust till fjäll.</a:t>
            </a:r>
          </a:p>
          <a:p>
            <a:pPr algn="ctr"/>
            <a:endParaRPr lang="sv-SE" sz="2400" dirty="0"/>
          </a:p>
          <a:p>
            <a:pPr algn="ctr"/>
            <a:r>
              <a:rPr lang="sv-SE" sz="2400" dirty="0" smtClean="0"/>
              <a:t>Ett vinnande stråk genom samverkan!</a:t>
            </a:r>
          </a:p>
          <a:p>
            <a:pPr algn="ctr"/>
            <a:endParaRPr lang="sv-SE" sz="2400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1619673" cy="152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625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6" r="18646"/>
          <a:stretch>
            <a:fillRect/>
          </a:stretch>
        </p:blipFill>
        <p:spPr>
          <a:xfrm>
            <a:off x="3409950" y="0"/>
            <a:ext cx="5734050" cy="6858000"/>
          </a:xfrm>
        </p:spPr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3600" b="1" dirty="0" smtClean="0"/>
              <a:t>Omvärld!</a:t>
            </a:r>
            <a:endParaRPr lang="sv-SE" sz="3600" b="1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3"/>
          </p:nvPr>
        </p:nvSpPr>
        <p:spPr>
          <a:xfrm>
            <a:off x="395536" y="1556792"/>
            <a:ext cx="2834640" cy="4712208"/>
          </a:xfrm>
        </p:spPr>
        <p:txBody>
          <a:bodyPr>
            <a:normAutofit lnSpcReduction="10000"/>
          </a:bodyPr>
          <a:lstStyle/>
          <a:p>
            <a:endParaRPr lang="sv-SE" dirty="0"/>
          </a:p>
          <a:p>
            <a:pPr algn="ctr"/>
            <a:r>
              <a:rPr lang="sv-SE" b="1" dirty="0" smtClean="0"/>
              <a:t>VARUMÄRKESBYGGANDE!</a:t>
            </a:r>
            <a:endParaRPr lang="sv-SE" b="1" dirty="0" smtClean="0"/>
          </a:p>
          <a:p>
            <a:pPr algn="ctr"/>
            <a:r>
              <a:rPr lang="sv-SE" dirty="0" smtClean="0"/>
              <a:t>Digital och analog närvaro</a:t>
            </a:r>
            <a:endParaRPr lang="sv-SE" dirty="0" smtClean="0"/>
          </a:p>
          <a:p>
            <a:pPr algn="ctr"/>
            <a:r>
              <a:rPr lang="sv-SE" dirty="0"/>
              <a:t>S</a:t>
            </a:r>
            <a:r>
              <a:rPr lang="sv-SE" dirty="0" smtClean="0"/>
              <a:t>ociala medier</a:t>
            </a:r>
          </a:p>
          <a:p>
            <a:pPr algn="ctr"/>
            <a:r>
              <a:rPr lang="sv-SE" dirty="0" smtClean="0"/>
              <a:t> Social </a:t>
            </a:r>
            <a:r>
              <a:rPr lang="sv-SE" dirty="0" err="1" smtClean="0"/>
              <a:t>branding</a:t>
            </a:r>
            <a:endParaRPr lang="sv-SE" dirty="0"/>
          </a:p>
          <a:p>
            <a:pPr algn="ctr"/>
            <a:r>
              <a:rPr lang="sv-SE" dirty="0" smtClean="0"/>
              <a:t>Föreläsningar</a:t>
            </a:r>
            <a:endParaRPr lang="sv-SE" dirty="0" smtClean="0"/>
          </a:p>
          <a:p>
            <a:pPr algn="ctr"/>
            <a:r>
              <a:rPr lang="sv-SE" b="1" dirty="0" smtClean="0"/>
              <a:t>KOMMUNIKATIONSKANALER</a:t>
            </a:r>
            <a:endParaRPr lang="sv-SE" b="1" dirty="0" smtClean="0"/>
          </a:p>
          <a:p>
            <a:pPr algn="ctr"/>
            <a:r>
              <a:rPr lang="sv-SE" dirty="0" smtClean="0"/>
              <a:t>Interna</a:t>
            </a:r>
          </a:p>
          <a:p>
            <a:pPr algn="ctr"/>
            <a:r>
              <a:rPr lang="sv-SE" dirty="0" smtClean="0"/>
              <a:t>Externa</a:t>
            </a:r>
          </a:p>
          <a:p>
            <a:pPr algn="ctr"/>
            <a:r>
              <a:rPr lang="sv-SE" dirty="0" smtClean="0"/>
              <a:t>Målgrupper</a:t>
            </a:r>
          </a:p>
          <a:p>
            <a:pPr algn="ctr"/>
            <a:r>
              <a:rPr lang="sv-SE" dirty="0" smtClean="0"/>
              <a:t>Verktyg</a:t>
            </a:r>
          </a:p>
          <a:p>
            <a:pPr algn="ctr"/>
            <a:r>
              <a:rPr lang="sv-SE" dirty="0" smtClean="0"/>
              <a:t>Ansvar</a:t>
            </a:r>
          </a:p>
          <a:p>
            <a:pPr algn="ctr"/>
            <a:r>
              <a:rPr lang="sv-SE" b="1" dirty="0" smtClean="0"/>
              <a:t>OMVÄRLDSBEVAKNING</a:t>
            </a:r>
          </a:p>
          <a:p>
            <a:pPr algn="ctr"/>
            <a:r>
              <a:rPr lang="sv-SE" dirty="0" smtClean="0"/>
              <a:t>Förankra, informera, lära</a:t>
            </a:r>
            <a:endParaRPr lang="sv-SE" dirty="0" smtClean="0"/>
          </a:p>
          <a:p>
            <a:pPr algn="ctr"/>
            <a:r>
              <a:rPr lang="sv-SE" b="1" dirty="0" smtClean="0"/>
              <a:t>VÄGVISARE MOT FRAMTIDEN!</a:t>
            </a:r>
          </a:p>
          <a:p>
            <a:endParaRPr lang="sv-SE" dirty="0"/>
          </a:p>
        </p:txBody>
      </p:sp>
      <p:sp>
        <p:nvSpPr>
          <p:cNvPr id="5" name="Platshållare för bild 1"/>
          <p:cNvSpPr txBox="1">
            <a:spLocks/>
          </p:cNvSpPr>
          <p:nvPr/>
        </p:nvSpPr>
        <p:spPr>
          <a:xfrm>
            <a:off x="3562350" y="152400"/>
            <a:ext cx="5734050" cy="6858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347624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smtClean="0"/>
              <a:t>ARBETSGRUPPER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algn="ctr">
              <a:buFont typeface="Wingdings" pitchFamily="2" charset="2"/>
              <a:buChar char="q"/>
              <a:defRPr/>
            </a:pPr>
            <a:r>
              <a:rPr lang="sv-SE" sz="2000" dirty="0" smtClean="0"/>
              <a:t>Näringsliv</a:t>
            </a:r>
          </a:p>
          <a:p>
            <a:pPr algn="ctr">
              <a:buFont typeface="Wingdings" pitchFamily="2" charset="2"/>
              <a:buChar char="q"/>
              <a:defRPr/>
            </a:pPr>
            <a:endParaRPr lang="sv-SE" sz="2000" dirty="0"/>
          </a:p>
          <a:p>
            <a:pPr algn="ctr">
              <a:buFont typeface="Wingdings" pitchFamily="2" charset="2"/>
              <a:buChar char="q"/>
              <a:defRPr/>
            </a:pPr>
            <a:r>
              <a:rPr lang="sv-SE" sz="2000" dirty="0" smtClean="0"/>
              <a:t>Vägåtgärder</a:t>
            </a:r>
          </a:p>
          <a:p>
            <a:pPr algn="ctr">
              <a:buFont typeface="Wingdings" pitchFamily="2" charset="2"/>
              <a:buChar char="q"/>
              <a:defRPr/>
            </a:pPr>
            <a:endParaRPr lang="sv-SE" sz="2000" dirty="0"/>
          </a:p>
          <a:p>
            <a:pPr algn="ctr">
              <a:buFont typeface="Wingdings" pitchFamily="2" charset="2"/>
              <a:buChar char="q"/>
              <a:defRPr/>
            </a:pPr>
            <a:r>
              <a:rPr lang="sv-SE" sz="2000" dirty="0"/>
              <a:t>Information och marknadsföring</a:t>
            </a:r>
          </a:p>
          <a:p>
            <a:pPr algn="ctr">
              <a:defRPr/>
            </a:pPr>
            <a:endParaRPr lang="sv-SE" sz="2000" dirty="0"/>
          </a:p>
          <a:p>
            <a:pPr marL="285750" indent="-285750" algn="ctr">
              <a:buFont typeface="Wingdings" pitchFamily="2" charset="2"/>
              <a:buChar char="Ø"/>
              <a:defRPr/>
            </a:pPr>
            <a:r>
              <a:rPr lang="sv-SE" sz="2000" dirty="0"/>
              <a:t>HANDLINGSPLANER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723" y="4941168"/>
            <a:ext cx="1619673" cy="152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latshållare för bild 9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3" b="163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9215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395536" y="548680"/>
            <a:ext cx="2834640" cy="1295399"/>
          </a:xfrm>
        </p:spPr>
        <p:txBody>
          <a:bodyPr>
            <a:normAutofit fontScale="90000"/>
          </a:bodyPr>
          <a:lstStyle/>
          <a:p>
            <a:pPr algn="ctr"/>
            <a:r>
              <a:rPr lang="sv-SE" sz="3200" b="1" dirty="0" smtClean="0"/>
              <a:t/>
            </a:r>
            <a:br>
              <a:rPr lang="sv-SE" sz="3200" b="1" dirty="0" smtClean="0"/>
            </a:br>
            <a:r>
              <a:rPr lang="sv-SE" sz="3200" b="1" dirty="0" smtClean="0"/>
              <a:t/>
            </a:r>
            <a:br>
              <a:rPr lang="sv-SE" sz="3200" b="1" dirty="0" smtClean="0"/>
            </a:br>
            <a:r>
              <a:rPr lang="sv-SE" sz="3200" b="1" dirty="0" smtClean="0"/>
              <a:t>Hänt</a:t>
            </a:r>
            <a:r>
              <a:rPr lang="sv-SE" sz="3200" b="1" dirty="0" smtClean="0"/>
              <a:t>!</a:t>
            </a:r>
            <a:br>
              <a:rPr lang="sv-SE" sz="3200" b="1" dirty="0" smtClean="0"/>
            </a:br>
            <a:r>
              <a:rPr lang="sv-SE" sz="1800" dirty="0"/>
              <a:t>nya idéer, mer samarbete, nya samarbeten och kunskap från andra områden och verksamheter</a:t>
            </a:r>
            <a:r>
              <a:rPr lang="sv-SE" sz="1800" dirty="0" smtClean="0"/>
              <a:t>. Omvärldsbevakning.</a:t>
            </a:r>
            <a:endParaRPr lang="sv-SE" sz="1800" b="1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sv-SE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 smtClean="0"/>
              <a:t>Varumärkesbyggande</a:t>
            </a:r>
            <a:r>
              <a:rPr lang="sv-SE" sz="2000" dirty="0" smtClean="0"/>
              <a:t>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 smtClean="0"/>
              <a:t>Handlingsplaner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/>
              <a:t>Prioritering av </a:t>
            </a:r>
            <a:r>
              <a:rPr lang="sv-SE" sz="2000" dirty="0" smtClean="0"/>
              <a:t>åtgärder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 smtClean="0"/>
              <a:t>Opinionsarbete</a:t>
            </a:r>
            <a:endParaRPr lang="sv-SE" sz="2000" dirty="0"/>
          </a:p>
          <a:p>
            <a:pPr lvl="0"/>
            <a:endParaRPr lang="sv-SE" dirty="0" smtClean="0"/>
          </a:p>
          <a:p>
            <a:pPr lvl="0"/>
            <a:r>
              <a:rPr lang="sv-SE" dirty="0" smtClean="0"/>
              <a:t>Skrivelser</a:t>
            </a:r>
            <a:r>
              <a:rPr lang="sv-SE" dirty="0" smtClean="0"/>
              <a:t>, föreläsningar </a:t>
            </a:r>
            <a:r>
              <a:rPr lang="sv-SE" dirty="0"/>
              <a:t>och presentationer för </a:t>
            </a:r>
            <a:r>
              <a:rPr lang="sv-SE" dirty="0" smtClean="0"/>
              <a:t>specifika </a:t>
            </a:r>
            <a:r>
              <a:rPr lang="sv-SE" dirty="0"/>
              <a:t>målgrupper och allmänhet som lett till fördjupad kunskap hos aktörer internt och externt och nya kontakter</a:t>
            </a:r>
            <a:r>
              <a:rPr lang="sv-SE" dirty="0" smtClean="0"/>
              <a:t>. Fördjupad dialog m </a:t>
            </a:r>
            <a:r>
              <a:rPr lang="sv-SE" dirty="0" err="1" smtClean="0"/>
              <a:t>TrV</a:t>
            </a:r>
            <a:r>
              <a:rPr lang="sv-SE" dirty="0" smtClean="0"/>
              <a:t>.</a:t>
            </a:r>
            <a:endParaRPr lang="sv-SE" dirty="0"/>
          </a:p>
          <a:p>
            <a:pPr lvl="0"/>
            <a:r>
              <a:rPr lang="sv-SE" dirty="0"/>
              <a:t>Regionförbundet i Jämtlands län har </a:t>
            </a:r>
            <a:r>
              <a:rPr lang="sv-SE" dirty="0" smtClean="0"/>
              <a:t>utifrån samverkansarbetet ett </a:t>
            </a:r>
            <a:r>
              <a:rPr lang="sv-SE" dirty="0"/>
              <a:t>större fokus på </a:t>
            </a:r>
            <a:r>
              <a:rPr lang="sv-SE" dirty="0" err="1"/>
              <a:t>Fjällvägenområdet</a:t>
            </a:r>
            <a:r>
              <a:rPr lang="sv-SE" dirty="0"/>
              <a:t> och vissa specifika satsningar vilket länsplanearbetet visat</a:t>
            </a:r>
          </a:p>
        </p:txBody>
      </p:sp>
      <p:pic>
        <p:nvPicPr>
          <p:cNvPr id="3074" name="Picture 2" descr="H:\Bilder\Gästgivars-mindre-P-Sonesso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9" r="1924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19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v-SE" sz="4000" b="1" dirty="0" smtClean="0"/>
              <a:t>RESULTAT</a:t>
            </a:r>
            <a:r>
              <a:rPr lang="sv-SE" sz="4000" b="1" dirty="0" smtClean="0"/>
              <a:t>!</a:t>
            </a:r>
            <a:r>
              <a:rPr lang="sv-SE" sz="4000" dirty="0" smtClean="0"/>
              <a:t> </a:t>
            </a:r>
            <a:r>
              <a:rPr lang="sv-SE" sz="2000" dirty="0"/>
              <a:t>Indirekta och direkta resultat som Fjällvägensamarbetet genererat:</a:t>
            </a:r>
            <a:br>
              <a:rPr lang="sv-SE" sz="2000" dirty="0"/>
            </a:br>
            <a:endParaRPr lang="sv-SE" sz="2000" b="1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sv-SE" dirty="0" smtClean="0"/>
              <a:t>Stråkanalys, gedigen nulägesbeskrivning m framtidsscenarior.</a:t>
            </a:r>
          </a:p>
          <a:p>
            <a:pPr lvl="0"/>
            <a:r>
              <a:rPr lang="sv-SE" dirty="0" smtClean="0"/>
              <a:t>Handlingsplaner</a:t>
            </a:r>
          </a:p>
          <a:p>
            <a:pPr lvl="0"/>
            <a:r>
              <a:rPr lang="sv-SE" dirty="0" smtClean="0"/>
              <a:t>Digital o analog marknadsföring</a:t>
            </a:r>
          </a:p>
          <a:p>
            <a:pPr lvl="0"/>
            <a:r>
              <a:rPr lang="sv-SE" dirty="0" smtClean="0"/>
              <a:t>Hemsida m blogg, </a:t>
            </a:r>
            <a:r>
              <a:rPr lang="sv-SE" dirty="0" err="1" smtClean="0"/>
              <a:t>fb</a:t>
            </a:r>
            <a:r>
              <a:rPr lang="sv-SE" dirty="0" smtClean="0"/>
              <a:t>, </a:t>
            </a:r>
            <a:r>
              <a:rPr lang="sv-SE" dirty="0" err="1" smtClean="0"/>
              <a:t>instagram</a:t>
            </a:r>
            <a:r>
              <a:rPr lang="sv-SE" dirty="0" smtClean="0"/>
              <a:t> och </a:t>
            </a:r>
            <a:r>
              <a:rPr lang="sv-SE" dirty="0" err="1" smtClean="0"/>
              <a:t>twitter</a:t>
            </a:r>
            <a:r>
              <a:rPr lang="sv-SE" dirty="0" smtClean="0"/>
              <a:t>. Pressrum </a:t>
            </a:r>
            <a:r>
              <a:rPr lang="sv-SE" dirty="0"/>
              <a:t>hos </a:t>
            </a:r>
            <a:r>
              <a:rPr lang="sv-SE" dirty="0" err="1"/>
              <a:t>MyNewsDesk</a:t>
            </a:r>
            <a:endParaRPr lang="sv-SE" dirty="0"/>
          </a:p>
          <a:p>
            <a:pPr lvl="0"/>
            <a:r>
              <a:rPr lang="sv-SE" dirty="0"/>
              <a:t>Informations- och marknadsföringsmaterial: populärversion av Fjällvägens stråkanalys, broschyr om människor och platser längs stråket, nyhetsbrev, </a:t>
            </a:r>
            <a:r>
              <a:rPr lang="sv-SE" dirty="0" smtClean="0"/>
              <a:t>6 </a:t>
            </a:r>
            <a:r>
              <a:rPr lang="sv-SE" dirty="0"/>
              <a:t>artiklar i rikstäckande media, </a:t>
            </a:r>
            <a:r>
              <a:rPr lang="sv-SE" dirty="0" smtClean="0"/>
              <a:t>reportage i lokalpress, annonser </a:t>
            </a:r>
            <a:r>
              <a:rPr lang="sv-SE" dirty="0"/>
              <a:t>som lyfter fram vårt syfte och mål.</a:t>
            </a:r>
          </a:p>
          <a:p>
            <a:pPr lvl="0"/>
            <a:r>
              <a:rPr lang="sv-SE" dirty="0"/>
              <a:t>En omfattande bildbank.</a:t>
            </a:r>
          </a:p>
          <a:p>
            <a:pPr lvl="0"/>
            <a:r>
              <a:rPr lang="sv-SE" dirty="0" smtClean="0"/>
              <a:t>Nätverket </a:t>
            </a:r>
            <a:r>
              <a:rPr lang="sv-SE" dirty="0"/>
              <a:t>utvidgas</a:t>
            </a:r>
            <a:r>
              <a:rPr lang="sv-SE" dirty="0" smtClean="0"/>
              <a:t>.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sv-SE" dirty="0" smtClean="0"/>
              <a:t>Genomfart Funäsdalen </a:t>
            </a:r>
            <a:r>
              <a:rPr lang="sv-SE" dirty="0"/>
              <a:t>är åtgärdad. -Genomfart Funäsdalen ingår i </a:t>
            </a:r>
            <a:r>
              <a:rPr lang="sv-SE" dirty="0" err="1"/>
              <a:t>Härjedalspaketet</a:t>
            </a:r>
            <a:endParaRPr lang="sv-SE" dirty="0"/>
          </a:p>
          <a:p>
            <a:r>
              <a:rPr lang="sv-SE" dirty="0"/>
              <a:t>-</a:t>
            </a:r>
            <a:r>
              <a:rPr lang="sv-SE" dirty="0" err="1"/>
              <a:t>Trafikssäkerhetsåtgärder</a:t>
            </a:r>
            <a:r>
              <a:rPr lang="sv-SE" dirty="0"/>
              <a:t> </a:t>
            </a:r>
            <a:r>
              <a:rPr lang="sv-SE" dirty="0" err="1"/>
              <a:t>Vemdalsskalet</a:t>
            </a:r>
            <a:r>
              <a:rPr lang="sv-SE" dirty="0"/>
              <a:t> (ingår i </a:t>
            </a:r>
            <a:r>
              <a:rPr lang="sv-SE" dirty="0" err="1"/>
              <a:t>Härjedalspaketet</a:t>
            </a:r>
            <a:r>
              <a:rPr lang="sv-SE" dirty="0"/>
              <a:t>)</a:t>
            </a:r>
          </a:p>
          <a:p>
            <a:r>
              <a:rPr lang="sv-SE" dirty="0"/>
              <a:t>-2 </a:t>
            </a:r>
            <a:r>
              <a:rPr lang="sv-SE" dirty="0" err="1"/>
              <a:t>st</a:t>
            </a:r>
            <a:r>
              <a:rPr lang="sv-SE" dirty="0"/>
              <a:t> tjällyft Punktinsatser åtgärdade mellan Hede-Långå och söder om Hedeviken Korsningen 315-84</a:t>
            </a:r>
          </a:p>
          <a:p>
            <a:r>
              <a:rPr lang="sv-SE" dirty="0" smtClean="0"/>
              <a:t>-Tjällyft </a:t>
            </a:r>
            <a:r>
              <a:rPr lang="sv-SE" dirty="0"/>
              <a:t>Punktinsatser mellan </a:t>
            </a:r>
            <a:r>
              <a:rPr lang="sv-SE" dirty="0" err="1"/>
              <a:t>Linsell</a:t>
            </a:r>
            <a:r>
              <a:rPr lang="sv-SE" dirty="0"/>
              <a:t> och Hedeviken </a:t>
            </a:r>
          </a:p>
          <a:p>
            <a:r>
              <a:rPr lang="sv-SE" dirty="0"/>
              <a:t>-Ny beläggning </a:t>
            </a:r>
            <a:r>
              <a:rPr lang="sv-SE" dirty="0" err="1"/>
              <a:t>Älvros</a:t>
            </a:r>
            <a:r>
              <a:rPr lang="sv-SE" dirty="0"/>
              <a:t>-Sveg (väg </a:t>
            </a:r>
            <a:r>
              <a:rPr lang="sv-SE" dirty="0" smtClean="0"/>
              <a:t>45+84</a:t>
            </a:r>
          </a:p>
          <a:p>
            <a:r>
              <a:rPr lang="sv-SE" dirty="0" smtClean="0"/>
              <a:t>Beläggningsåtgärder 83an, so Bollnäs.</a:t>
            </a: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0703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smtClean="0"/>
              <a:t>HÄNDER!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sv-SE" sz="2400" b="1" dirty="0"/>
              <a:t>Prioriterade verksamheter </a:t>
            </a:r>
            <a:r>
              <a:rPr lang="sv-SE" sz="2400" b="1" dirty="0" smtClean="0"/>
              <a:t>2014</a:t>
            </a:r>
          </a:p>
          <a:p>
            <a:r>
              <a:rPr lang="sv-SE" sz="2400" dirty="0" smtClean="0"/>
              <a:t>Skyltning</a:t>
            </a:r>
          </a:p>
          <a:p>
            <a:r>
              <a:rPr lang="sv-SE" sz="2400" dirty="0" smtClean="0"/>
              <a:t>Förbättrade rastplatser</a:t>
            </a:r>
          </a:p>
          <a:p>
            <a:r>
              <a:rPr lang="sv-SE" sz="2400" dirty="0" smtClean="0"/>
              <a:t> Siktröjning </a:t>
            </a:r>
          </a:p>
          <a:p>
            <a:r>
              <a:rPr lang="sv-SE" sz="2400" dirty="0"/>
              <a:t>F</a:t>
            </a:r>
            <a:r>
              <a:rPr lang="sv-SE" sz="2400" dirty="0" smtClean="0"/>
              <a:t>ortsätta </a:t>
            </a:r>
            <a:r>
              <a:rPr lang="sv-SE" sz="2400" dirty="0"/>
              <a:t>sätta Fjällvägen på kartan, bygga upp varumärket. </a:t>
            </a:r>
            <a:endParaRPr lang="sv-SE" sz="2400" dirty="0" smtClean="0"/>
          </a:p>
          <a:p>
            <a:r>
              <a:rPr lang="sv-SE" sz="2400" dirty="0" err="1" smtClean="0"/>
              <a:t>App</a:t>
            </a:r>
            <a:r>
              <a:rPr lang="sv-SE" sz="2400" dirty="0" smtClean="0"/>
              <a:t> </a:t>
            </a:r>
            <a:r>
              <a:rPr lang="sv-SE" sz="2400" dirty="0"/>
              <a:t>Fjällvägen </a:t>
            </a:r>
            <a:endParaRPr lang="sv-SE" sz="2400" dirty="0" smtClean="0"/>
          </a:p>
          <a:p>
            <a:r>
              <a:rPr lang="sv-SE" sz="2400" dirty="0" err="1" smtClean="0"/>
              <a:t>Gästundesökning</a:t>
            </a:r>
            <a:r>
              <a:rPr lang="sv-SE" sz="2400" dirty="0" smtClean="0"/>
              <a:t> via GPS, </a:t>
            </a:r>
            <a:r>
              <a:rPr lang="sv-SE" sz="2400" dirty="0" err="1" smtClean="0"/>
              <a:t>Visitor</a:t>
            </a:r>
            <a:r>
              <a:rPr lang="sv-SE" sz="2400" dirty="0" smtClean="0"/>
              <a:t> </a:t>
            </a:r>
            <a:r>
              <a:rPr lang="sv-SE" sz="2400" dirty="0" err="1" smtClean="0"/>
              <a:t>tracking</a:t>
            </a:r>
            <a:r>
              <a:rPr lang="sv-SE" sz="2400" dirty="0" smtClean="0"/>
              <a:t>. Kartlägga besökares rörelsemönster o upplevelser. </a:t>
            </a:r>
            <a:r>
              <a:rPr lang="sv-SE" sz="2400" dirty="0" err="1" smtClean="0"/>
              <a:t>Ev</a:t>
            </a:r>
            <a:r>
              <a:rPr lang="sv-SE" sz="2400" dirty="0" smtClean="0"/>
              <a:t> samarbete </a:t>
            </a:r>
            <a:r>
              <a:rPr lang="sv-SE" sz="2400" dirty="0" err="1" smtClean="0"/>
              <a:t>Etour</a:t>
            </a:r>
            <a:r>
              <a:rPr lang="sv-SE" sz="2400" dirty="0" smtClean="0"/>
              <a:t>/</a:t>
            </a:r>
            <a:r>
              <a:rPr lang="sv-SE" sz="2400" dirty="0" err="1" smtClean="0"/>
              <a:t>Miun</a:t>
            </a:r>
            <a:r>
              <a:rPr lang="sv-SE" sz="2400" dirty="0" smtClean="0"/>
              <a:t>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20765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rganization Chart 5"/>
          <p:cNvGrpSpPr>
            <a:grpSpLocks/>
          </p:cNvGrpSpPr>
          <p:nvPr/>
        </p:nvGrpSpPr>
        <p:grpSpPr bwMode="auto">
          <a:xfrm>
            <a:off x="1476375" y="2060575"/>
            <a:ext cx="6461125" cy="2400300"/>
            <a:chOff x="3764" y="757"/>
            <a:chExt cx="10318" cy="3444"/>
          </a:xfrm>
        </p:grpSpPr>
        <p:cxnSp>
          <p:nvCxnSpPr>
            <p:cNvPr id="5124" name="_s5124"/>
            <p:cNvCxnSpPr>
              <a:cxnSpLocks noChangeShapeType="1"/>
              <a:stCxn id="7" idx="0"/>
              <a:endCxn id="4" idx="2"/>
            </p:cNvCxnSpPr>
            <p:nvPr/>
          </p:nvCxnSpPr>
          <p:spPr bwMode="auto">
            <a:xfrm rot="5400000" flipH="1">
              <a:off x="10557" y="262"/>
              <a:ext cx="282" cy="3549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25" name="_s5125"/>
            <p:cNvCxnSpPr>
              <a:cxnSpLocks noChangeShapeType="1"/>
              <a:stCxn id="6" idx="0"/>
              <a:endCxn id="4" idx="2"/>
            </p:cNvCxnSpPr>
            <p:nvPr/>
          </p:nvCxnSpPr>
          <p:spPr bwMode="auto">
            <a:xfrm rot="16200000">
              <a:off x="8783" y="2036"/>
              <a:ext cx="282" cy="1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26" name="_s5126"/>
            <p:cNvCxnSpPr>
              <a:cxnSpLocks noChangeShapeType="1"/>
              <a:stCxn id="5" idx="0"/>
              <a:endCxn id="4" idx="2"/>
            </p:cNvCxnSpPr>
            <p:nvPr/>
          </p:nvCxnSpPr>
          <p:spPr bwMode="auto">
            <a:xfrm rot="16200000">
              <a:off x="7008" y="262"/>
              <a:ext cx="282" cy="3549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" name="_s5127"/>
            <p:cNvSpPr>
              <a:spLocks noChangeArrowheads="1"/>
            </p:cNvSpPr>
            <p:nvPr/>
          </p:nvSpPr>
          <p:spPr bwMode="auto">
            <a:xfrm>
              <a:off x="7937" y="1331"/>
              <a:ext cx="1972" cy="565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74013" tIns="37004" rIns="74013" bIns="3700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sz="11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Times New Roman" pitchFamily="18" charset="0"/>
                  <a:cs typeface="Arial" charset="0"/>
                </a:rPr>
                <a:t>Styrgrupp</a:t>
              </a:r>
              <a:endParaRPr kumimoji="0" lang="sv-SE" sz="1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5" name="_s5128"/>
            <p:cNvSpPr>
              <a:spLocks noChangeArrowheads="1"/>
            </p:cNvSpPr>
            <p:nvPr/>
          </p:nvSpPr>
          <p:spPr bwMode="auto">
            <a:xfrm>
              <a:off x="3764" y="2179"/>
              <a:ext cx="3220" cy="656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74013" tIns="37004" rIns="74013" bIns="3700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Times New Roman" pitchFamily="18" charset="0"/>
                  <a:cs typeface="Arial" charset="0"/>
                </a:rPr>
                <a:t>Arbetsgrupp</a:t>
              </a:r>
              <a:endParaRPr kumimoji="0" lang="sv-SE" sz="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Times New Roman" pitchFamily="18" charset="0"/>
                <a:cs typeface="Arial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Times New Roman" pitchFamily="18" charset="0"/>
                  <a:cs typeface="Arial" charset="0"/>
                </a:rPr>
                <a:t>Näringsliv</a:t>
              </a:r>
              <a:endParaRPr kumimoji="0" lang="sv-SE" sz="1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6" name="_s5129"/>
            <p:cNvSpPr>
              <a:spLocks noChangeArrowheads="1"/>
            </p:cNvSpPr>
            <p:nvPr/>
          </p:nvSpPr>
          <p:spPr bwMode="auto">
            <a:xfrm>
              <a:off x="7313" y="2179"/>
              <a:ext cx="3220" cy="656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74013" tIns="37004" rIns="74013" bIns="3700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Times New Roman" pitchFamily="18" charset="0"/>
                  <a:cs typeface="Arial" charset="0"/>
                </a:rPr>
                <a:t>Arbetsgrupp</a:t>
              </a:r>
              <a:endParaRPr kumimoji="0" lang="sv-SE" sz="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Times New Roman" pitchFamily="18" charset="0"/>
                <a:cs typeface="Arial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Times New Roman" pitchFamily="18" charset="0"/>
                  <a:cs typeface="Arial" charset="0"/>
                </a:rPr>
                <a:t>Vägåtgärder</a:t>
              </a:r>
              <a:endParaRPr kumimoji="0" lang="sv-SE" sz="1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7" name="_s5130"/>
            <p:cNvSpPr>
              <a:spLocks noChangeArrowheads="1"/>
            </p:cNvSpPr>
            <p:nvPr/>
          </p:nvSpPr>
          <p:spPr bwMode="auto">
            <a:xfrm>
              <a:off x="10862" y="2179"/>
              <a:ext cx="3220" cy="656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74013" tIns="37004" rIns="74013" bIns="3700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Times New Roman" pitchFamily="18" charset="0"/>
                  <a:cs typeface="Arial" charset="0"/>
                </a:rPr>
                <a:t>Arbetsgrupp</a:t>
              </a:r>
              <a:endParaRPr kumimoji="0" lang="sv-SE" sz="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Times New Roman" pitchFamily="18" charset="0"/>
                <a:cs typeface="Arial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Times New Roman" pitchFamily="18" charset="0"/>
                  <a:cs typeface="Arial" charset="0"/>
                </a:rPr>
                <a:t>Information-Marknadsföring</a:t>
              </a:r>
              <a:endParaRPr kumimoji="0" lang="sv-SE" sz="1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8" name="Line 13"/>
            <p:cNvSpPr>
              <a:spLocks noChangeShapeType="1"/>
            </p:cNvSpPr>
            <p:nvPr/>
          </p:nvSpPr>
          <p:spPr bwMode="auto">
            <a:xfrm flipV="1">
              <a:off x="10141" y="757"/>
              <a:ext cx="2556" cy="39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9" name="Line 12"/>
            <p:cNvSpPr>
              <a:spLocks noChangeShapeType="1"/>
            </p:cNvSpPr>
            <p:nvPr/>
          </p:nvSpPr>
          <p:spPr bwMode="auto">
            <a:xfrm>
              <a:off x="4494" y="3217"/>
              <a:ext cx="0" cy="9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8328" y="3217"/>
              <a:ext cx="0" cy="9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>
              <a:off x="11614" y="3217"/>
              <a:ext cx="0" cy="8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 flipH="1" flipV="1">
              <a:off x="3764" y="757"/>
              <a:ext cx="3834" cy="4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" name="Line 8"/>
            <p:cNvSpPr>
              <a:spLocks noChangeShapeType="1"/>
            </p:cNvSpPr>
            <p:nvPr/>
          </p:nvSpPr>
          <p:spPr bwMode="auto">
            <a:xfrm>
              <a:off x="5955" y="3217"/>
              <a:ext cx="0" cy="9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4" name="Line 7"/>
            <p:cNvSpPr>
              <a:spLocks noChangeShapeType="1"/>
            </p:cNvSpPr>
            <p:nvPr/>
          </p:nvSpPr>
          <p:spPr bwMode="auto">
            <a:xfrm>
              <a:off x="9788" y="3217"/>
              <a:ext cx="0" cy="9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5" name="Line 6"/>
            <p:cNvSpPr>
              <a:spLocks noChangeShapeType="1"/>
            </p:cNvSpPr>
            <p:nvPr/>
          </p:nvSpPr>
          <p:spPr bwMode="auto">
            <a:xfrm>
              <a:off x="12891" y="3217"/>
              <a:ext cx="0" cy="8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  <p:sp>
        <p:nvSpPr>
          <p:cNvPr id="1044" name="Line 4"/>
          <p:cNvSpPr>
            <a:spLocks noChangeShapeType="1"/>
          </p:cNvSpPr>
          <p:nvPr/>
        </p:nvSpPr>
        <p:spPr bwMode="auto">
          <a:xfrm>
            <a:off x="1728788" y="4965700"/>
            <a:ext cx="457200" cy="114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1045" name="Rectangle 23"/>
          <p:cNvSpPr>
            <a:spLocks noChangeArrowheads="1"/>
          </p:cNvSpPr>
          <p:nvPr/>
        </p:nvSpPr>
        <p:spPr bwMode="auto">
          <a:xfrm>
            <a:off x="-722313" y="-818704"/>
            <a:ext cx="10118726" cy="2986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829" tIns="899829" rIns="899829" bIns="899829" anchor="ctr">
            <a:spAutoFit/>
          </a:bodyPr>
          <a:lstStyle/>
          <a:p>
            <a:pPr algn="l"/>
            <a:r>
              <a:rPr lang="sv-SE" dirty="0">
                <a:ea typeface="Times New Roman" pitchFamily="18" charset="0"/>
                <a:cs typeface="Arial" charset="0"/>
              </a:rPr>
              <a:t>Organisationsöversikt</a:t>
            </a:r>
            <a:endParaRPr lang="sv-SE" sz="800" dirty="0">
              <a:ea typeface="Times New Roman" pitchFamily="18" charset="0"/>
              <a:cs typeface="Arial" charset="0"/>
            </a:endParaRPr>
          </a:p>
          <a:p>
            <a:pPr eaLnBrk="0" hangingPunct="0"/>
            <a:r>
              <a:rPr lang="sv-SE" sz="1200" dirty="0">
                <a:ea typeface="Times New Roman" pitchFamily="18" charset="0"/>
                <a:cs typeface="Arial" charset="0"/>
              </a:rPr>
              <a:t>		</a:t>
            </a:r>
            <a:r>
              <a:rPr lang="sv-SE" sz="1200" b="1" dirty="0" smtClean="0">
                <a:ea typeface="Times New Roman" pitchFamily="18" charset="0"/>
                <a:cs typeface="Arial" charset="0"/>
              </a:rPr>
              <a:t>Lära</a:t>
            </a:r>
            <a:r>
              <a:rPr lang="sv-SE" sz="1200" dirty="0" smtClean="0">
                <a:ea typeface="Times New Roman" pitchFamily="18" charset="0"/>
                <a:cs typeface="Arial" charset="0"/>
              </a:rPr>
              <a:t> </a:t>
            </a:r>
            <a:r>
              <a:rPr lang="sv-SE" sz="1200" b="1" dirty="0" smtClean="0">
                <a:ea typeface="Times New Roman" pitchFamily="18" charset="0"/>
                <a:cs typeface="Arial" charset="0"/>
              </a:rPr>
              <a:t>Informera Involvera Engagera Förankria Besluta</a:t>
            </a:r>
            <a:endParaRPr lang="sv-SE" sz="800" dirty="0">
              <a:ea typeface="Times New Roman" pitchFamily="18" charset="0"/>
              <a:cs typeface="Arial" charset="0"/>
            </a:endParaRPr>
          </a:p>
          <a:p>
            <a:r>
              <a:rPr lang="sv-SE" sz="1200" dirty="0">
                <a:ea typeface="Times New Roman" pitchFamily="18" charset="0"/>
                <a:cs typeface="Arial" charset="0"/>
              </a:rPr>
              <a:t>						</a:t>
            </a:r>
            <a:r>
              <a:rPr lang="sv-SE" b="1" u="sng" dirty="0">
                <a:ea typeface="Times New Roman" pitchFamily="18" charset="0"/>
                <a:cs typeface="Arial" charset="0"/>
              </a:rPr>
              <a:t>Olika arenor</a:t>
            </a:r>
            <a:endParaRPr lang="sv-SE" dirty="0">
              <a:ea typeface="Times New Roman" pitchFamily="18" charset="0"/>
              <a:cs typeface="Arial" charset="0"/>
            </a:endParaRPr>
          </a:p>
          <a:p>
            <a:r>
              <a:rPr lang="sv-SE" sz="1400" b="1" dirty="0">
                <a:ea typeface="Times New Roman" pitchFamily="18" charset="0"/>
                <a:cs typeface="Arial" charset="0"/>
              </a:rPr>
              <a:t>						Kommunikation/Dialog</a:t>
            </a:r>
            <a:endParaRPr lang="sv-SE" sz="1400" dirty="0">
              <a:ea typeface="Times New Roman" pitchFamily="18" charset="0"/>
              <a:cs typeface="Arial" charset="0"/>
            </a:endParaRPr>
          </a:p>
          <a:p>
            <a:pPr eaLnBrk="0" hangingPunct="0"/>
            <a:r>
              <a:rPr lang="sv-SE" sz="1200" dirty="0">
                <a:ea typeface="Times New Roman" pitchFamily="18" charset="0"/>
                <a:cs typeface="Arial" charset="0"/>
              </a:rPr>
              <a:t>	</a:t>
            </a:r>
            <a:endParaRPr lang="sv-SE" sz="1400" b="1" dirty="0">
              <a:ea typeface="Times New Roman" pitchFamily="18" charset="0"/>
              <a:cs typeface="Arial" charset="0"/>
            </a:endParaRPr>
          </a:p>
        </p:txBody>
      </p:sp>
      <p:sp>
        <p:nvSpPr>
          <p:cNvPr id="1046" name="Rectangle 25"/>
          <p:cNvSpPr>
            <a:spLocks noChangeArrowheads="1"/>
          </p:cNvSpPr>
          <p:nvPr/>
        </p:nvSpPr>
        <p:spPr bwMode="auto">
          <a:xfrm>
            <a:off x="395288" y="2133600"/>
            <a:ext cx="2976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endParaRPr lang="sv-SE" sz="1200">
              <a:ea typeface="Times New Roman" pitchFamily="18" charset="0"/>
              <a:cs typeface="Arial" charset="0"/>
            </a:endParaRPr>
          </a:p>
          <a:p>
            <a:pPr algn="l" eaLnBrk="0" hangingPunct="0"/>
            <a:r>
              <a:rPr lang="sv-SE" sz="1200">
                <a:ea typeface="Times New Roman" pitchFamily="18" charset="0"/>
                <a:cs typeface="Arial" charset="0"/>
              </a:rPr>
              <a:t>Workshops		</a:t>
            </a:r>
            <a:r>
              <a:rPr lang="sv-SE" sz="1200" b="1">
                <a:ea typeface="Times New Roman" pitchFamily="18" charset="0"/>
                <a:cs typeface="Arial" charset="0"/>
              </a:rPr>
              <a:t>Projektledare</a:t>
            </a:r>
            <a:endParaRPr lang="sv-SE">
              <a:ea typeface="Times New Roman" pitchFamily="18" charset="0"/>
              <a:cs typeface="Arial" charset="0"/>
            </a:endParaRPr>
          </a:p>
        </p:txBody>
      </p:sp>
      <p:sp>
        <p:nvSpPr>
          <p:cNvPr id="1047" name="Rectangle 30"/>
          <p:cNvSpPr>
            <a:spLocks noChangeArrowheads="1"/>
          </p:cNvSpPr>
          <p:nvPr/>
        </p:nvSpPr>
        <p:spPr bwMode="auto">
          <a:xfrm>
            <a:off x="-214313" y="4891088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endParaRPr lang="sv-SE"/>
          </a:p>
        </p:txBody>
      </p:sp>
      <p:sp>
        <p:nvSpPr>
          <p:cNvPr id="1048" name="Rectangle 31"/>
          <p:cNvSpPr>
            <a:spLocks noChangeArrowheads="1"/>
          </p:cNvSpPr>
          <p:nvPr/>
        </p:nvSpPr>
        <p:spPr bwMode="auto">
          <a:xfrm>
            <a:off x="323850" y="4357688"/>
            <a:ext cx="8064500" cy="240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indent="828675" algn="l" eaLnBrk="0" hangingPunct="0"/>
            <a:r>
              <a:rPr lang="sv-SE" sz="1200" b="1" u="sng">
                <a:ea typeface="Times New Roman" pitchFamily="18" charset="0"/>
                <a:cs typeface="Arial" charset="0"/>
              </a:rPr>
              <a:t>Styrgrupp </a:t>
            </a:r>
            <a:r>
              <a:rPr lang="sv-SE" sz="1200">
                <a:ea typeface="Times New Roman" pitchFamily="18" charset="0"/>
                <a:cs typeface="Arial" charset="0"/>
              </a:rPr>
              <a:t>	Medfinansiärer / intressenter</a:t>
            </a:r>
          </a:p>
          <a:p>
            <a:pPr indent="828675" algn="l" eaLnBrk="0" hangingPunct="0"/>
            <a:endParaRPr lang="sv-SE" sz="800">
              <a:ea typeface="Times New Roman" pitchFamily="18" charset="0"/>
              <a:cs typeface="Arial" charset="0"/>
            </a:endParaRPr>
          </a:p>
          <a:p>
            <a:pPr indent="828675" algn="l" eaLnBrk="0" hangingPunct="0"/>
            <a:r>
              <a:rPr lang="sv-SE" sz="1200">
                <a:ea typeface="Times New Roman" pitchFamily="18" charset="0"/>
                <a:cs typeface="Arial" charset="0"/>
              </a:rPr>
              <a:t>Repr 	Bollnäs kommun	</a:t>
            </a:r>
          </a:p>
          <a:p>
            <a:pPr indent="828675" algn="l" eaLnBrk="0" hangingPunct="0"/>
            <a:r>
              <a:rPr lang="sv-SE" sz="1200">
                <a:ea typeface="Times New Roman" pitchFamily="18" charset="0"/>
                <a:cs typeface="Arial" charset="0"/>
              </a:rPr>
              <a:t>		Söderhamns kommun	Repr 	Region Gävleborg</a:t>
            </a:r>
            <a:endParaRPr lang="sv-SE" sz="800">
              <a:ea typeface="Times New Roman" pitchFamily="18" charset="0"/>
              <a:cs typeface="Arial" charset="0"/>
            </a:endParaRPr>
          </a:p>
          <a:p>
            <a:pPr indent="828675" algn="l" eaLnBrk="0" hangingPunct="0"/>
            <a:r>
              <a:rPr lang="sv-SE" sz="1200">
                <a:ea typeface="Times New Roman" pitchFamily="18" charset="0"/>
                <a:cs typeface="Arial" charset="0"/>
              </a:rPr>
              <a:t>		Härjedalens kommun		Region Jämtland</a:t>
            </a:r>
          </a:p>
          <a:p>
            <a:pPr indent="828675" algn="l" eaLnBrk="0" hangingPunct="0"/>
            <a:r>
              <a:rPr lang="sv-SE" sz="1200">
                <a:ea typeface="Times New Roman" pitchFamily="18" charset="0"/>
                <a:cs typeface="Arial" charset="0"/>
              </a:rPr>
              <a:t>		Ljusdals kommun</a:t>
            </a:r>
          </a:p>
          <a:p>
            <a:pPr indent="828675" algn="l" eaLnBrk="0" hangingPunct="0"/>
            <a:r>
              <a:rPr lang="sv-SE" sz="1200">
                <a:ea typeface="Times New Roman" pitchFamily="18" charset="0"/>
                <a:cs typeface="Arial" charset="0"/>
              </a:rPr>
              <a:t>	Repr	Destination	Järvsö</a:t>
            </a:r>
            <a:endParaRPr lang="sv-SE" sz="800">
              <a:ea typeface="Times New Roman" pitchFamily="18" charset="0"/>
              <a:cs typeface="Arial" charset="0"/>
            </a:endParaRPr>
          </a:p>
          <a:p>
            <a:pPr indent="828675" algn="l" eaLnBrk="0" hangingPunct="0"/>
            <a:r>
              <a:rPr lang="sv-SE" sz="1200">
                <a:ea typeface="Times New Roman" pitchFamily="18" charset="0"/>
                <a:cs typeface="Arial" charset="0"/>
              </a:rPr>
              <a:t>		Destination	Vemdalen		Trafikverket  Adjungerad</a:t>
            </a:r>
          </a:p>
          <a:p>
            <a:pPr indent="828675" algn="l" eaLnBrk="0" hangingPunct="0"/>
            <a:r>
              <a:rPr lang="sv-SE" sz="1200">
                <a:ea typeface="Times New Roman" pitchFamily="18" charset="0"/>
                <a:cs typeface="Arial" charset="0"/>
              </a:rPr>
              <a:t>		Destination	Funäsfjällen	</a:t>
            </a:r>
          </a:p>
          <a:p>
            <a:pPr indent="828675" algn="l" eaLnBrk="0" hangingPunct="0"/>
            <a:r>
              <a:rPr lang="sv-SE" sz="1200">
                <a:ea typeface="Times New Roman" pitchFamily="18" charset="0"/>
                <a:cs typeface="Arial" charset="0"/>
              </a:rPr>
              <a:t>Styrgruppen träffas tre ggr/år. Projektledaren är sammankallande.</a:t>
            </a:r>
            <a:endParaRPr lang="sv-SE">
              <a:ea typeface="Times New Roman" pitchFamily="18" charset="0"/>
              <a:cs typeface="Arial" charset="0"/>
            </a:endParaRPr>
          </a:p>
          <a:p>
            <a:pPr indent="828675" algn="l" eaLnBrk="0" hangingPunct="0"/>
            <a:r>
              <a:rPr lang="sv-SE">
                <a:ea typeface="Times New Roman" pitchFamily="18" charset="0"/>
                <a:cs typeface="Arial" charset="0"/>
              </a:rPr>
              <a:t/>
            </a:r>
            <a:br>
              <a:rPr lang="sv-SE">
                <a:ea typeface="Times New Roman" pitchFamily="18" charset="0"/>
                <a:cs typeface="Arial" charset="0"/>
              </a:rPr>
            </a:br>
            <a:endParaRPr lang="sv-SE">
              <a:ea typeface="Times New Roman" pitchFamily="18" charset="0"/>
              <a:cs typeface="Arial" charset="0"/>
            </a:endParaRPr>
          </a:p>
        </p:txBody>
      </p:sp>
      <p:sp>
        <p:nvSpPr>
          <p:cNvPr id="1050" name="Rectangle 34"/>
          <p:cNvSpPr>
            <a:spLocks noChangeArrowheads="1"/>
          </p:cNvSpPr>
          <p:nvPr/>
        </p:nvSpPr>
        <p:spPr bwMode="auto">
          <a:xfrm>
            <a:off x="2916238" y="1341438"/>
            <a:ext cx="40046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sv-SE" dirty="0"/>
              <a:t>Fjällvägens </a:t>
            </a:r>
            <a:r>
              <a:rPr lang="sv-SE" dirty="0" smtClean="0"/>
              <a:t>referensgrupp/rådslag 1g/år</a:t>
            </a:r>
            <a:endParaRPr lang="sv-SE" dirty="0"/>
          </a:p>
        </p:txBody>
      </p:sp>
      <p:sp>
        <p:nvSpPr>
          <p:cNvPr id="1051" name="Line 35"/>
          <p:cNvSpPr>
            <a:spLocks noChangeShapeType="1"/>
          </p:cNvSpPr>
          <p:nvPr/>
        </p:nvSpPr>
        <p:spPr bwMode="auto">
          <a:xfrm>
            <a:off x="2124075" y="50133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6693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ktangel 1"/>
          <p:cNvSpPr>
            <a:spLocks noChangeArrowheads="1"/>
          </p:cNvSpPr>
          <p:nvPr/>
        </p:nvSpPr>
        <p:spPr bwMode="auto">
          <a:xfrm>
            <a:off x="395536" y="1052736"/>
            <a:ext cx="8568952" cy="357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sv-SE" sz="2400" b="1" u="sng" dirty="0" smtClean="0"/>
              <a:t>STYRGRUPP!</a:t>
            </a:r>
            <a:endParaRPr lang="sv-SE" sz="2400" b="1" dirty="0"/>
          </a:p>
          <a:p>
            <a:pPr algn="l"/>
            <a:r>
              <a:rPr lang="sv-SE" dirty="0"/>
              <a:t> </a:t>
            </a:r>
          </a:p>
          <a:p>
            <a:r>
              <a:rPr lang="sv-SE" sz="2400" u="sng" dirty="0"/>
              <a:t>Ordinarie				Ersättare	</a:t>
            </a:r>
            <a:endParaRPr lang="sv-SE" sz="2400" dirty="0"/>
          </a:p>
          <a:p>
            <a:r>
              <a:rPr lang="sv-SE" sz="2000" b="1" dirty="0"/>
              <a:t>Tony Stark, Bollnäs kommun	 	Peter Eriksson</a:t>
            </a:r>
            <a:endParaRPr lang="sv-SE" sz="2000" dirty="0"/>
          </a:p>
          <a:p>
            <a:r>
              <a:rPr lang="sv-SE" sz="2000" b="1" dirty="0"/>
              <a:t>Stefan </a:t>
            </a:r>
            <a:r>
              <a:rPr lang="sv-SE" sz="2000" b="1" dirty="0" err="1"/>
              <a:t>Färlin</a:t>
            </a:r>
            <a:r>
              <a:rPr lang="sv-SE" sz="2000" b="1" dirty="0"/>
              <a:t>, Ljusdals kommun		 Rolf Berg</a:t>
            </a:r>
            <a:endParaRPr lang="sv-SE" sz="2000" dirty="0"/>
          </a:p>
          <a:p>
            <a:r>
              <a:rPr lang="sv-SE" sz="2000" b="1" dirty="0"/>
              <a:t>Annika </a:t>
            </a:r>
            <a:r>
              <a:rPr lang="sv-SE" sz="2000" b="1" dirty="0" err="1"/>
              <a:t>Myhr</a:t>
            </a:r>
            <a:r>
              <a:rPr lang="sv-SE" sz="2000" b="1" dirty="0"/>
              <a:t>, Härjedalens kommun 	Ville Welin</a:t>
            </a:r>
            <a:endParaRPr lang="sv-SE" sz="2000" dirty="0"/>
          </a:p>
          <a:p>
            <a:r>
              <a:rPr lang="sv-SE" sz="2000" b="1" dirty="0"/>
              <a:t>Johnny Olofsson, Söderhamns kommun	+ ersättare</a:t>
            </a:r>
            <a:endParaRPr lang="sv-SE" sz="2000" dirty="0"/>
          </a:p>
          <a:p>
            <a:r>
              <a:rPr lang="sv-SE" sz="2000" b="1" dirty="0"/>
              <a:t>Peter Augustsson, Destination Järvsö 	Maja Frost</a:t>
            </a:r>
            <a:endParaRPr lang="sv-SE" sz="2000" dirty="0"/>
          </a:p>
          <a:p>
            <a:r>
              <a:rPr lang="sv-SE" sz="2000" b="1" dirty="0"/>
              <a:t>Hans-Olof Törnberg, </a:t>
            </a:r>
            <a:r>
              <a:rPr lang="sv-SE" sz="2000" b="1" dirty="0" err="1"/>
              <a:t>Dest</a:t>
            </a:r>
            <a:r>
              <a:rPr lang="sv-SE" sz="2000" b="1" dirty="0"/>
              <a:t> </a:t>
            </a:r>
            <a:r>
              <a:rPr lang="sv-SE" sz="2000" b="1" dirty="0" err="1"/>
              <a:t>Funäsfjällen</a:t>
            </a:r>
            <a:r>
              <a:rPr lang="sv-SE" sz="2000" b="1" dirty="0"/>
              <a:t>	</a:t>
            </a:r>
            <a:r>
              <a:rPr lang="sv-SE" sz="2000" b="1" dirty="0" smtClean="0"/>
              <a:t>Jonas Kojan</a:t>
            </a:r>
            <a:endParaRPr lang="sv-SE" sz="2000" dirty="0"/>
          </a:p>
          <a:p>
            <a:r>
              <a:rPr lang="sv-SE" sz="2000" b="1" dirty="0"/>
              <a:t>Kristina Kristoffersson, </a:t>
            </a:r>
            <a:r>
              <a:rPr lang="sv-SE" sz="2000" b="1" dirty="0" err="1"/>
              <a:t>Dest</a:t>
            </a:r>
            <a:r>
              <a:rPr lang="sv-SE" sz="2000" b="1" dirty="0"/>
              <a:t> Vemdalen 	 Torgny Svensson 	</a:t>
            </a:r>
          </a:p>
          <a:p>
            <a:r>
              <a:rPr lang="sv-SE" sz="2000" b="1" dirty="0"/>
              <a:t>Jan Molde, </a:t>
            </a:r>
            <a:r>
              <a:rPr lang="sv-SE" sz="2000" b="1" dirty="0" err="1"/>
              <a:t>Regionförb</a:t>
            </a:r>
            <a:r>
              <a:rPr lang="sv-SE" sz="2000" b="1" dirty="0"/>
              <a:t> Jämtland</a:t>
            </a:r>
            <a:r>
              <a:rPr lang="sv-SE" dirty="0"/>
              <a:t> </a:t>
            </a:r>
            <a:r>
              <a:rPr lang="sv-SE" sz="2000" b="1" dirty="0"/>
              <a:t>		Jan O Rönngren</a:t>
            </a:r>
          </a:p>
        </p:txBody>
      </p:sp>
    </p:spTree>
    <p:extLst>
      <p:ext uri="{BB962C8B-B14F-4D97-AF65-F5344CB8AC3E}">
        <p14:creationId xmlns:p14="http://schemas.microsoft.com/office/powerpoint/2010/main" val="244977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8591550" cy="10668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sv-SE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Utvecklingsprojektet Fjällvägen</a:t>
            </a:r>
            <a:br>
              <a:rPr lang="sv-SE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sv-SE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95400"/>
            <a:ext cx="8591550" cy="493395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sv-SE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Bollnäs kommun projektägare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sv-SE" sz="3600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Budget 3 år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sv-SE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Summa totalt: 4 970 000 kr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sv-SE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Kommuner: 2 215 000 kr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sv-SE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Näringsliv: 270 000 kr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sv-SE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Region Gävleborg: 1 750 000 kr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sv-SE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Region Jämtland: 735 000 kr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288345"/>
            <a:ext cx="1403649" cy="132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WordArt 8"/>
          <p:cNvSpPr>
            <a:spLocks noChangeArrowheads="1" noChangeShapeType="1" noTextEdit="1"/>
          </p:cNvSpPr>
          <p:nvPr/>
        </p:nvSpPr>
        <p:spPr bwMode="auto">
          <a:xfrm>
            <a:off x="4932363" y="3068638"/>
            <a:ext cx="2211387" cy="250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sv-SE" sz="24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23556" name="Rectangle 9"/>
          <p:cNvSpPr>
            <a:spLocks noChangeArrowheads="1"/>
          </p:cNvSpPr>
          <p:nvPr/>
        </p:nvSpPr>
        <p:spPr bwMode="auto">
          <a:xfrm>
            <a:off x="2627313" y="4438174"/>
            <a:ext cx="454804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sv-SE" b="1" dirty="0"/>
              <a:t>Kontakt Projekt Fjällvägen</a:t>
            </a:r>
            <a:endParaRPr lang="sv-SE" dirty="0"/>
          </a:p>
          <a:p>
            <a:r>
              <a:rPr lang="sv-SE" dirty="0"/>
              <a:t>Projektledare Vibeke Sjögren Ottosson</a:t>
            </a:r>
          </a:p>
          <a:p>
            <a:r>
              <a:rPr lang="sv-SE" dirty="0"/>
              <a:t>v</a:t>
            </a:r>
            <a:r>
              <a:rPr lang="sv-SE" dirty="0" smtClean="0"/>
              <a:t>ibeke.sjogren.ottosson@bollnas.se</a:t>
            </a:r>
            <a:endParaRPr lang="sv-SE" dirty="0"/>
          </a:p>
          <a:p>
            <a:r>
              <a:rPr lang="sv-SE" dirty="0"/>
              <a:t>0278-252 26 / 070-190 96 </a:t>
            </a:r>
            <a:r>
              <a:rPr lang="sv-SE" dirty="0" smtClean="0"/>
              <a:t>39</a:t>
            </a:r>
          </a:p>
          <a:p>
            <a:r>
              <a:rPr lang="sv-SE" dirty="0" smtClean="0">
                <a:hlinkClick r:id="rId2"/>
              </a:rPr>
              <a:t>www.fjellvagen.se</a:t>
            </a:r>
            <a:r>
              <a:rPr lang="sv-SE" dirty="0" smtClean="0"/>
              <a:t> / facebook.com/</a:t>
            </a:r>
            <a:r>
              <a:rPr lang="sv-SE" dirty="0" err="1" smtClean="0"/>
              <a:t>fjellvagen</a:t>
            </a:r>
            <a:endParaRPr lang="sv-SE" dirty="0" smtClean="0"/>
          </a:p>
        </p:txBody>
      </p:sp>
      <p:sp>
        <p:nvSpPr>
          <p:cNvPr id="23557" name="WordArt 10"/>
          <p:cNvSpPr>
            <a:spLocks noChangeArrowheads="1" noChangeShapeType="1" noTextEdit="1"/>
          </p:cNvSpPr>
          <p:nvPr/>
        </p:nvSpPr>
        <p:spPr bwMode="auto">
          <a:xfrm>
            <a:off x="6038056" y="5589240"/>
            <a:ext cx="2501900" cy="812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r>
              <a:rPr lang="sv-SE" sz="2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Från kust till fjäll!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161097"/>
            <a:ext cx="1403649" cy="132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:\Bilder\Pressbilder\Fja¦êllva¦êgen 1-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" y="0"/>
            <a:ext cx="9144000" cy="376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44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H:\Bilder\Pressbilder\_MG_06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98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smtClean="0"/>
              <a:t>Från kust till fjäll!</a:t>
            </a:r>
            <a:endParaRPr lang="sv-SE" dirty="0"/>
          </a:p>
        </p:txBody>
      </p:sp>
      <p:pic>
        <p:nvPicPr>
          <p:cNvPr id="5" name="Platshållare för innehåll 4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1484784"/>
            <a:ext cx="7776864" cy="53732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318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2408312"/>
          </a:xfrm>
        </p:spPr>
        <p:txBody>
          <a:bodyPr>
            <a:normAutofit fontScale="90000"/>
          </a:bodyPr>
          <a:lstStyle/>
          <a:p>
            <a:pPr algn="ctr"/>
            <a:r>
              <a:rPr lang="sv-SE" dirty="0" smtClean="0"/>
              <a:t/>
            </a:r>
            <a:br>
              <a:rPr lang="sv-SE" dirty="0" smtClean="0"/>
            </a:br>
            <a:r>
              <a:rPr lang="sv-SE" dirty="0"/>
              <a:t/>
            </a:r>
            <a:br>
              <a:rPr lang="sv-SE" dirty="0"/>
            </a:br>
            <a:r>
              <a:rPr lang="sv-SE" dirty="0" smtClean="0"/>
              <a:t>Stärka </a:t>
            </a:r>
            <a:r>
              <a:rPr lang="sv-SE" dirty="0"/>
              <a:t>och kvalitetssäkra områdets tillväxt, attraktionskraft och konkurrenskraft genom förbättrad och utvecklad infrastruktur och innovativ samverkan</a:t>
            </a:r>
            <a:br>
              <a:rPr lang="sv-SE" dirty="0"/>
            </a:br>
            <a:r>
              <a:rPr lang="sv-SE" dirty="0" smtClean="0"/>
              <a:t>SYFTE!</a:t>
            </a:r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52936"/>
            <a:ext cx="8594725" cy="3744416"/>
          </a:xfrm>
        </p:spPr>
      </p:pic>
    </p:spTree>
    <p:extLst>
      <p:ext uri="{BB962C8B-B14F-4D97-AF65-F5344CB8AC3E}">
        <p14:creationId xmlns:p14="http://schemas.microsoft.com/office/powerpoint/2010/main" val="210691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84" name="Object 12"/>
          <p:cNvGraphicFramePr>
            <a:graphicFrameLocks noChangeAspect="1"/>
          </p:cNvGraphicFramePr>
          <p:nvPr/>
        </p:nvGraphicFramePr>
        <p:xfrm>
          <a:off x="755650" y="1916113"/>
          <a:ext cx="28575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" name="Photo Editor-foto" r:id="rId3" imgW="2857899" imgH="609524" progId="MSPhotoEd.3">
                  <p:embed/>
                </p:oleObj>
              </mc:Choice>
              <mc:Fallback>
                <p:oleObj name="Photo Editor-foto" r:id="rId3" imgW="2857899" imgH="60952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916113"/>
                        <a:ext cx="28575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5" name="Rectangle 13"/>
          <p:cNvSpPr>
            <a:spLocks noChangeArrowheads="1"/>
          </p:cNvSpPr>
          <p:nvPr/>
        </p:nvSpPr>
        <p:spPr bwMode="auto">
          <a:xfrm>
            <a:off x="2339975" y="228184"/>
            <a:ext cx="4077911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sv-SE" sz="2000" b="1" dirty="0">
                <a:latin typeface="+mj-lt"/>
                <a:ea typeface="Times New Roman" pitchFamily="18" charset="0"/>
                <a:cs typeface="Arial" charset="0"/>
              </a:rPr>
              <a:t>Vi utvecklar Fjällvägen! I samverkan</a:t>
            </a:r>
            <a:r>
              <a:rPr lang="sv-SE" sz="2000" b="1" dirty="0">
                <a:ea typeface="Times New Roman" pitchFamily="18" charset="0"/>
                <a:cs typeface="Arial" charset="0"/>
              </a:rPr>
              <a:t>!</a:t>
            </a:r>
            <a:endParaRPr lang="sv-SE" sz="600" dirty="0">
              <a:ea typeface="Times New Roman" pitchFamily="18" charset="0"/>
              <a:cs typeface="Arial" charset="0"/>
            </a:endParaRPr>
          </a:p>
          <a:p>
            <a:pPr eaLnBrk="0" hangingPunct="0"/>
            <a:endParaRPr lang="sv-SE" dirty="0">
              <a:ea typeface="Times New Roman" pitchFamily="18" charset="0"/>
              <a:cs typeface="Arial" charset="0"/>
            </a:endParaRPr>
          </a:p>
        </p:txBody>
      </p:sp>
      <p:sp>
        <p:nvSpPr>
          <p:cNvPr id="28686" name="Rectangle 14"/>
          <p:cNvSpPr>
            <a:spLocks noChangeArrowheads="1"/>
          </p:cNvSpPr>
          <p:nvPr/>
        </p:nvSpPr>
        <p:spPr bwMode="auto">
          <a:xfrm>
            <a:off x="4022725" y="566738"/>
            <a:ext cx="1098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sv-SE" sz="1200" dirty="0">
                <a:cs typeface="Times New Roman" pitchFamily="18" charset="0"/>
              </a:rPr>
              <a:t>	</a:t>
            </a:r>
            <a:endParaRPr lang="sv-SE" dirty="0"/>
          </a:p>
        </p:txBody>
      </p:sp>
      <p:pic>
        <p:nvPicPr>
          <p:cNvPr id="28683" name="Picture 11" descr="H:\Arbetsplan\VAPEN-2rad.jpg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981075"/>
            <a:ext cx="19050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0" y="12969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sv-SE" dirty="0"/>
          </a:p>
        </p:txBody>
      </p:sp>
      <p:pic>
        <p:nvPicPr>
          <p:cNvPr id="28681" name="Picture 9" descr="H:\Arbetsplan\Söderhamn.jpg"/>
          <p:cNvPicPr>
            <a:picLocks noChangeAspect="1" noChangeArrowheads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781300"/>
            <a:ext cx="1790700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8" name="Rectangle 16"/>
          <p:cNvSpPr>
            <a:spLocks noChangeArrowheads="1"/>
          </p:cNvSpPr>
          <p:nvPr/>
        </p:nvSpPr>
        <p:spPr bwMode="auto">
          <a:xfrm>
            <a:off x="0" y="20780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sv-SE" dirty="0"/>
          </a:p>
        </p:txBody>
      </p:sp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3644900"/>
            <a:ext cx="1943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4371975" y="2708275"/>
            <a:ext cx="3984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GB" sz="1200" dirty="0">
                <a:cs typeface="Times New Roman" pitchFamily="18" charset="0"/>
              </a:rPr>
              <a:t>     </a:t>
            </a:r>
            <a:endParaRPr lang="en-GB" dirty="0"/>
          </a:p>
        </p:txBody>
      </p:sp>
      <p:pic>
        <p:nvPicPr>
          <p:cNvPr id="28679" name="Picture 7" descr="H:\Arbetsplan\~1879794.jpg"/>
          <p:cNvPicPr>
            <a:picLocks noChangeAspect="1" noChangeArrowheads="1"/>
          </p:cNvPicPr>
          <p:nvPr/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924175"/>
            <a:ext cx="1819275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90" name="Rectangle 18"/>
          <p:cNvSpPr>
            <a:spLocks noChangeArrowheads="1"/>
          </p:cNvSpPr>
          <p:nvPr/>
        </p:nvSpPr>
        <p:spPr bwMode="auto">
          <a:xfrm>
            <a:off x="4414838" y="3640138"/>
            <a:ext cx="3127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GB" sz="1200" dirty="0">
                <a:cs typeface="Times New Roman" pitchFamily="18" charset="0"/>
              </a:rPr>
              <a:t>   </a:t>
            </a:r>
            <a:endParaRPr lang="en-GB" dirty="0"/>
          </a:p>
        </p:txBody>
      </p:sp>
      <p:pic>
        <p:nvPicPr>
          <p:cNvPr id="28678" name="Picture 6" descr="H:\Arbetsplan\funfjlogga.jpg"/>
          <p:cNvPicPr>
            <a:picLocks noChangeAspect="1" noChangeArrowheads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2513"/>
            <a:ext cx="83820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91" name="Rectangle 19"/>
          <p:cNvSpPr>
            <a:spLocks noChangeArrowheads="1"/>
          </p:cNvSpPr>
          <p:nvPr/>
        </p:nvSpPr>
        <p:spPr bwMode="auto">
          <a:xfrm>
            <a:off x="0" y="52625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sv-SE" dirty="0"/>
          </a:p>
        </p:txBody>
      </p:sp>
      <p:graphicFrame>
        <p:nvGraphicFramePr>
          <p:cNvPr id="28677" name="Object 5"/>
          <p:cNvGraphicFramePr>
            <a:graphicFrameLocks noChangeAspect="1"/>
          </p:cNvGraphicFramePr>
          <p:nvPr/>
        </p:nvGraphicFramePr>
        <p:xfrm>
          <a:off x="2484438" y="3860800"/>
          <a:ext cx="24003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" name="Photo Editor-foto" r:id="rId14" imgW="8895238" imgH="3438095" progId="MSPhotoEd.3">
                  <p:embed/>
                </p:oleObj>
              </mc:Choice>
              <mc:Fallback>
                <p:oleObj name="Photo Editor-foto" r:id="rId14" imgW="8895238" imgH="343809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3860800"/>
                        <a:ext cx="2400300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92" name="Rectangle 20"/>
          <p:cNvSpPr>
            <a:spLocks noChangeArrowheads="1"/>
          </p:cNvSpPr>
          <p:nvPr/>
        </p:nvSpPr>
        <p:spPr bwMode="auto">
          <a:xfrm>
            <a:off x="3857625" y="5943600"/>
            <a:ext cx="14271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GB" sz="1200" dirty="0">
                <a:cs typeface="Times New Roman" pitchFamily="18" charset="0"/>
              </a:rPr>
              <a:t>                             </a:t>
            </a:r>
            <a:endParaRPr lang="en-GB" dirty="0"/>
          </a:p>
        </p:txBody>
      </p:sp>
      <p:sp>
        <p:nvSpPr>
          <p:cNvPr id="28693" name="Rectangle 21"/>
          <p:cNvSpPr>
            <a:spLocks noChangeArrowheads="1"/>
          </p:cNvSpPr>
          <p:nvPr/>
        </p:nvSpPr>
        <p:spPr bwMode="auto">
          <a:xfrm>
            <a:off x="666445" y="5804486"/>
            <a:ext cx="796192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GB" sz="1600" b="1" i="1" dirty="0">
                <a:solidFill>
                  <a:srgbClr val="333333"/>
                </a:solidFill>
                <a:cs typeface="Times New Roman" pitchFamily="18" charset="0"/>
              </a:rPr>
              <a:t>”Tell me and I forget. Teach me and I remember. Involve me and I learn.” Benjamin Franklin</a:t>
            </a:r>
            <a:endParaRPr lang="en-GB" dirty="0"/>
          </a:p>
        </p:txBody>
      </p:sp>
      <p:sp>
        <p:nvSpPr>
          <p:cNvPr id="28696" name="Rectangle 24"/>
          <p:cNvSpPr>
            <a:spLocks noChangeArrowheads="1"/>
          </p:cNvSpPr>
          <p:nvPr/>
        </p:nvSpPr>
        <p:spPr bwMode="auto">
          <a:xfrm>
            <a:off x="0" y="3143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v-SE" dirty="0"/>
          </a:p>
        </p:txBody>
      </p:sp>
      <p:graphicFrame>
        <p:nvGraphicFramePr>
          <p:cNvPr id="28695" name="Object 23"/>
          <p:cNvGraphicFramePr>
            <a:graphicFrameLocks noChangeAspect="1"/>
          </p:cNvGraphicFramePr>
          <p:nvPr/>
        </p:nvGraphicFramePr>
        <p:xfrm>
          <a:off x="1116013" y="981075"/>
          <a:ext cx="235267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" name="Photo Editor-foto" r:id="rId16" imgW="6714286" imgH="1238423" progId="MSPhotoEd.3">
                  <p:embed/>
                </p:oleObj>
              </mc:Choice>
              <mc:Fallback>
                <p:oleObj name="Photo Editor-foto" r:id="rId16" imgW="6714286" imgH="123842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981075"/>
                        <a:ext cx="2352675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97" name="Picture 25" descr="Regionforbundet_logo_staende_cmy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916113"/>
            <a:ext cx="14478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8" name="Rectangle 26"/>
          <p:cNvSpPr>
            <a:spLocks noChangeArrowheads="1"/>
          </p:cNvSpPr>
          <p:nvPr/>
        </p:nvSpPr>
        <p:spPr bwMode="auto">
          <a:xfrm>
            <a:off x="3348038" y="5013325"/>
            <a:ext cx="2686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sv-SE" dirty="0"/>
              <a:t>I dialog med Trafikverket</a:t>
            </a:r>
          </a:p>
        </p:txBody>
      </p:sp>
    </p:spTree>
    <p:extLst>
      <p:ext uri="{BB962C8B-B14F-4D97-AF65-F5344CB8AC3E}">
        <p14:creationId xmlns:p14="http://schemas.microsoft.com/office/powerpoint/2010/main" val="317724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Bilder\Pressbilder\sidhuvud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0" r="22130"/>
          <a:stretch>
            <a:fillRect/>
          </a:stretch>
        </p:blipFill>
        <p:spPr bwMode="auto">
          <a:xfrm>
            <a:off x="3389880" y="0"/>
            <a:ext cx="5734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v-SE" sz="3200" b="1" dirty="0" smtClean="0"/>
              <a:t>Utveckling</a:t>
            </a:r>
            <a:br>
              <a:rPr lang="sv-SE" sz="3200" b="1" dirty="0" smtClean="0"/>
            </a:br>
            <a:r>
              <a:rPr lang="sv-SE" sz="3200" b="1" dirty="0" smtClean="0"/>
              <a:t>Samverkan för framtiden</a:t>
            </a:r>
            <a:endParaRPr lang="sv-SE" sz="3200" b="1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v"/>
              <a:defRPr/>
            </a:pPr>
            <a:r>
              <a:rPr lang="sv-SE" sz="2000" dirty="0" smtClean="0"/>
              <a:t>För att bo, verka och leva här. Attrahera kapital och investeringar.  Överlevnad!</a:t>
            </a:r>
            <a:endParaRPr lang="sv-SE" sz="2000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v"/>
              <a:defRPr/>
            </a:pPr>
            <a:r>
              <a:rPr lang="sv-SE" sz="2000" dirty="0"/>
              <a:t>Innovativ samverkan / Gränsöverskridande samarbete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v"/>
              <a:defRPr/>
            </a:pPr>
            <a:r>
              <a:rPr lang="sv-SE" sz="2000" dirty="0"/>
              <a:t>Bilda långsiktigt hållbara arbetsgrupper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v"/>
              <a:defRPr/>
            </a:pPr>
            <a:r>
              <a:rPr lang="sv-SE" sz="2000" dirty="0"/>
              <a:t>Skapa en gemensam utvecklingsvision och strategi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v"/>
              <a:defRPr/>
            </a:pPr>
            <a:r>
              <a:rPr lang="sv-SE" sz="2000" dirty="0"/>
              <a:t>Erfarenhets- och kunskapsutbyte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v"/>
              <a:defRPr/>
            </a:pPr>
            <a:r>
              <a:rPr lang="sv-SE" sz="2000" dirty="0"/>
              <a:t>Förberedelse för framtida genomförandeprojekt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325828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0"/>
            <a:ext cx="8591550" cy="1066800"/>
          </a:xfrm>
        </p:spPr>
        <p:txBody>
          <a:bodyPr/>
          <a:lstStyle/>
          <a:p>
            <a:pPr algn="ctr" eaLnBrk="1" hangingPunct="1">
              <a:defRPr/>
            </a:pPr>
            <a:r>
              <a:rPr lang="sv-SE" dirty="0">
                <a:latin typeface="+mj-lt"/>
                <a:ea typeface="+mj-ea"/>
                <a:cs typeface="+mj-cs"/>
              </a:rPr>
              <a:t>FJÄLLVÄGEN</a:t>
            </a:r>
          </a:p>
        </p:txBody>
      </p:sp>
      <p:sp>
        <p:nvSpPr>
          <p:cNvPr id="5124" name="Rectangle 7"/>
          <p:cNvSpPr>
            <a:spLocks noChangeArrowheads="1"/>
          </p:cNvSpPr>
          <p:nvPr/>
        </p:nvSpPr>
        <p:spPr bwMode="auto">
          <a:xfrm>
            <a:off x="468313" y="1052513"/>
            <a:ext cx="4175125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Tx/>
              <a:buChar char="•"/>
            </a:pPr>
            <a:r>
              <a:rPr lang="sv-SE" sz="2400" b="1" dirty="0" err="1"/>
              <a:t>Rv</a:t>
            </a:r>
            <a:r>
              <a:rPr lang="sv-SE" sz="2400" b="1" dirty="0"/>
              <a:t> 83 / 84 –</a:t>
            </a:r>
            <a:r>
              <a:rPr lang="sv-SE" sz="2400" dirty="0" smtClean="0"/>
              <a:t>Tönnebro-Bollnäs-Ljusdal-Sveg-</a:t>
            </a:r>
            <a:r>
              <a:rPr lang="sv-SE" sz="2400" dirty="0"/>
              <a:t>V</a:t>
            </a:r>
            <a:r>
              <a:rPr lang="sv-SE" sz="2400" dirty="0" smtClean="0"/>
              <a:t>emdalen, Funäsdalen/norska </a:t>
            </a:r>
            <a:r>
              <a:rPr lang="sv-SE" sz="2400" dirty="0"/>
              <a:t>gränsen / 40 mil!</a:t>
            </a:r>
          </a:p>
          <a:p>
            <a:pPr algn="l">
              <a:buFontTx/>
              <a:buChar char="•"/>
            </a:pPr>
            <a:r>
              <a:rPr lang="sv-SE" sz="2400" dirty="0"/>
              <a:t>”Inkört” </a:t>
            </a:r>
            <a:r>
              <a:rPr lang="sv-SE" sz="2400" b="1" dirty="0"/>
              <a:t>vägstråk</a:t>
            </a:r>
            <a:r>
              <a:rPr lang="sv-SE" sz="2400" dirty="0"/>
              <a:t> genom två län. Regionala </a:t>
            </a:r>
            <a:r>
              <a:rPr lang="sv-SE" sz="2400" b="1" dirty="0"/>
              <a:t>pulsådern</a:t>
            </a:r>
            <a:r>
              <a:rPr lang="sv-SE" sz="2400" dirty="0"/>
              <a:t> för Hälsinglands inland och Härjedalen</a:t>
            </a:r>
          </a:p>
          <a:p>
            <a:pPr algn="l">
              <a:buFontTx/>
              <a:buChar char="•"/>
            </a:pPr>
            <a:r>
              <a:rPr lang="sv-SE" sz="2400" dirty="0"/>
              <a:t>Avgörande roll för den </a:t>
            </a:r>
            <a:r>
              <a:rPr lang="sv-SE" sz="2400" b="1" dirty="0"/>
              <a:t>regionala utvecklingen</a:t>
            </a:r>
            <a:r>
              <a:rPr lang="sv-SE" sz="2400" dirty="0"/>
              <a:t> i Hälsingland och Härjedalen</a:t>
            </a:r>
          </a:p>
          <a:p>
            <a:pPr algn="l">
              <a:buFontTx/>
              <a:buChar char="•"/>
            </a:pPr>
            <a:r>
              <a:rPr lang="sv-SE" sz="2400" b="1" dirty="0" smtClean="0"/>
              <a:t>Kommunikationer- funktioner</a:t>
            </a:r>
            <a:r>
              <a:rPr lang="sv-SE" sz="2400" dirty="0" smtClean="0"/>
              <a:t> </a:t>
            </a:r>
            <a:r>
              <a:rPr lang="sv-SE" sz="2400" dirty="0"/>
              <a:t>– arbets- och studiependling, näringslivstransporter, turism, fritid, sjuktransporter m.m. – 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772816"/>
            <a:ext cx="4322067" cy="4680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911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Grp="1" noChangeArrowheads="1"/>
          </p:cNvSpPr>
          <p:nvPr>
            <p:ph type="title"/>
          </p:nvPr>
        </p:nvSpPr>
        <p:spPr>
          <a:xfrm>
            <a:off x="419894" y="476672"/>
            <a:ext cx="8591550" cy="1066800"/>
          </a:xfrm>
          <a:noFill/>
        </p:spPr>
        <p:txBody>
          <a:bodyPr>
            <a:normAutofit fontScale="90000"/>
          </a:bodyPr>
          <a:lstStyle/>
          <a:p>
            <a:r>
              <a:rPr lang="sv-SE" sz="4000" dirty="0" smtClean="0"/>
              <a:t/>
            </a:r>
            <a:br>
              <a:rPr lang="sv-SE" sz="4000" dirty="0" smtClean="0"/>
            </a:br>
            <a:endParaRPr lang="sv-SE" sz="4000" dirty="0" smtClean="0"/>
          </a:p>
        </p:txBody>
      </p:sp>
      <p:sp>
        <p:nvSpPr>
          <p:cNvPr id="13315" name="Rectangle 8"/>
          <p:cNvSpPr>
            <a:spLocks noGrp="1" noChangeArrowheads="1"/>
          </p:cNvSpPr>
          <p:nvPr>
            <p:ph type="subTitle" idx="4294967295"/>
          </p:nvPr>
        </p:nvSpPr>
        <p:spPr>
          <a:xfrm>
            <a:off x="3131840" y="-99392"/>
            <a:ext cx="6400800" cy="1752600"/>
          </a:xfrm>
          <a:noFill/>
        </p:spPr>
        <p:txBody>
          <a:bodyPr/>
          <a:lstStyle/>
          <a:p>
            <a:pPr marL="0" indent="0">
              <a:buFont typeface="Wingdings" pitchFamily="2" charset="2"/>
              <a:buNone/>
            </a:pPr>
            <a:endParaRPr lang="sv-SE" b="1" dirty="0" smtClean="0"/>
          </a:p>
          <a:p>
            <a:pPr marL="0" indent="0">
              <a:buFont typeface="Wingdings" pitchFamily="2" charset="2"/>
              <a:buNone/>
            </a:pPr>
            <a:r>
              <a:rPr lang="sv-SE" sz="3600" b="1" dirty="0" smtClean="0"/>
              <a:t>VARFÖR?</a:t>
            </a:r>
          </a:p>
        </p:txBody>
      </p:sp>
      <p:sp>
        <p:nvSpPr>
          <p:cNvPr id="13316" name="Rectangle 10"/>
          <p:cNvSpPr>
            <a:spLocks noChangeArrowheads="1"/>
          </p:cNvSpPr>
          <p:nvPr/>
        </p:nvSpPr>
        <p:spPr bwMode="auto">
          <a:xfrm>
            <a:off x="971600" y="1124744"/>
            <a:ext cx="7632650" cy="430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sv-SE" sz="2400" dirty="0" smtClean="0"/>
              <a:t>*</a:t>
            </a:r>
            <a:r>
              <a:rPr lang="sv-SE" sz="2400" b="1" dirty="0"/>
              <a:t>Vägen</a:t>
            </a:r>
            <a:r>
              <a:rPr lang="sv-SE" sz="2400" dirty="0"/>
              <a:t> har ett syfte ur ett samhällsperspektiv. Infrastrukturen måste bli bättre för näringsliv och samhälle. Näringslivets utveckling är beroende av en bra standard.</a:t>
            </a:r>
            <a:br>
              <a:rPr lang="sv-SE" sz="2400" dirty="0"/>
            </a:br>
            <a:endParaRPr lang="sv-SE" sz="2400" dirty="0"/>
          </a:p>
          <a:p>
            <a:pPr algn="l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sv-SE" sz="2400" dirty="0"/>
              <a:t>*</a:t>
            </a:r>
            <a:r>
              <a:rPr lang="sv-SE" sz="2400" b="1" dirty="0"/>
              <a:t>Behov </a:t>
            </a:r>
            <a:r>
              <a:rPr lang="sv-SE" sz="2400" dirty="0"/>
              <a:t>att utveckla vägen, den måste bli mer trafiksäker, mer framkomlig, bättre rastplatser, bättre skyltning. </a:t>
            </a:r>
            <a:r>
              <a:rPr lang="sv-SE" sz="2400" dirty="0" smtClean="0"/>
              <a:t>Mer trafiksäker. Tillgänglighet!</a:t>
            </a:r>
            <a:r>
              <a:rPr lang="sv-SE" sz="2400" dirty="0"/>
              <a:t/>
            </a:r>
            <a:br>
              <a:rPr lang="sv-SE" sz="2400" dirty="0"/>
            </a:br>
            <a:endParaRPr lang="sv-SE" sz="2400" dirty="0"/>
          </a:p>
          <a:p>
            <a:pPr algn="l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sv-SE" sz="2400" dirty="0"/>
              <a:t>*</a:t>
            </a:r>
            <a:r>
              <a:rPr lang="sv-SE" sz="2400" b="1" dirty="0"/>
              <a:t>Transportsystemet</a:t>
            </a:r>
            <a:r>
              <a:rPr lang="sv-SE" sz="2400" dirty="0"/>
              <a:t> och behoven behöver mötas mer proaktivt. En strategi för hur de ekonomiska styrmedlen används behöver utvecklas.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621" y="5373216"/>
            <a:ext cx="1530453" cy="123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34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188640"/>
            <a:ext cx="8591550" cy="1066800"/>
          </a:xfrm>
        </p:spPr>
        <p:txBody>
          <a:bodyPr/>
          <a:lstStyle/>
          <a:p>
            <a:pPr algn="ctr" eaLnBrk="1" hangingPunct="1">
              <a:defRPr/>
            </a:pPr>
            <a:r>
              <a:rPr lang="sv-SE" dirty="0" smtClean="0"/>
              <a:t>FJÄLLVÄGEN – DÄRFÖR!</a:t>
            </a:r>
            <a:endParaRPr lang="sv-SE" dirty="0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95400"/>
            <a:ext cx="8591550" cy="4933950"/>
          </a:xfrm>
        </p:spPr>
        <p:txBody>
          <a:bodyPr>
            <a:normAutofit lnSpcReduction="10000"/>
          </a:bodyPr>
          <a:lstStyle/>
          <a:p>
            <a:pPr algn="ctr" eaLnBrk="1" hangingPunct="1">
              <a:buFont typeface="Wingdings" pitchFamily="2" charset="2"/>
              <a:buChar char="§"/>
              <a:defRPr/>
            </a:pPr>
            <a:r>
              <a:rPr lang="sv-SE" sz="3200" dirty="0" smtClean="0"/>
              <a:t>Inlandets behov av att kunna stimulera och bidra till regional utveckling och tillväxt. </a:t>
            </a:r>
          </a:p>
          <a:p>
            <a:pPr algn="ctr" eaLnBrk="1" hangingPunct="1">
              <a:buFont typeface="Wingdings" pitchFamily="2" charset="2"/>
              <a:buChar char="§"/>
              <a:defRPr/>
            </a:pPr>
            <a:r>
              <a:rPr lang="sv-SE" sz="3200" dirty="0" smtClean="0"/>
              <a:t>Miljökonsekvenser, kortaste vägen </a:t>
            </a:r>
            <a:r>
              <a:rPr lang="sv-SE" sz="3200" dirty="0" err="1" smtClean="0"/>
              <a:t>fr</a:t>
            </a:r>
            <a:r>
              <a:rPr lang="sv-SE" sz="3200" dirty="0" smtClean="0"/>
              <a:t> fjäll t kust</a:t>
            </a:r>
          </a:p>
          <a:p>
            <a:pPr algn="ctr" eaLnBrk="1" hangingPunct="1">
              <a:defRPr/>
            </a:pPr>
            <a:r>
              <a:rPr lang="sv-SE" sz="3200" dirty="0" smtClean="0"/>
              <a:t>Trafiksäkerhet! </a:t>
            </a:r>
            <a:r>
              <a:rPr lang="sv-SE" sz="3200" dirty="0"/>
              <a:t>F</a:t>
            </a:r>
            <a:r>
              <a:rPr lang="sv-SE" sz="3200" dirty="0" smtClean="0"/>
              <a:t>ramkomlighet! Tillgänglighet!</a:t>
            </a:r>
          </a:p>
          <a:p>
            <a:pPr algn="ctr" eaLnBrk="1" hangingPunct="1">
              <a:defRPr/>
            </a:pPr>
            <a:r>
              <a:rPr lang="sv-SE" sz="3200" dirty="0" smtClean="0"/>
              <a:t>Näringslivsutveckling – Besöksnäringens potential</a:t>
            </a:r>
          </a:p>
          <a:p>
            <a:pPr algn="ctr" eaLnBrk="1" hangingPunct="1">
              <a:defRPr/>
            </a:pPr>
            <a:r>
              <a:rPr lang="sv-SE" sz="3200" dirty="0" smtClean="0"/>
              <a:t>Kompetensförsörjning</a:t>
            </a:r>
          </a:p>
          <a:p>
            <a:pPr algn="ctr" eaLnBrk="1" hangingPunct="1">
              <a:defRPr/>
            </a:pPr>
            <a:r>
              <a:rPr lang="sv-SE" sz="3200" dirty="0" smtClean="0"/>
              <a:t>Natur-och Kulturmiljöer. Upplevelser</a:t>
            </a:r>
          </a:p>
          <a:p>
            <a:pPr algn="ctr" eaLnBrk="1" hangingPunct="1">
              <a:defRPr/>
            </a:pPr>
            <a:r>
              <a:rPr lang="sv-SE" sz="3200" dirty="0" smtClean="0"/>
              <a:t>STÄRKA och LYFTA en PULSÅDER!</a:t>
            </a:r>
          </a:p>
        </p:txBody>
      </p:sp>
    </p:spTree>
    <p:extLst>
      <p:ext uri="{BB962C8B-B14F-4D97-AF65-F5344CB8AC3E}">
        <p14:creationId xmlns:p14="http://schemas.microsoft.com/office/powerpoint/2010/main" val="354603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188640"/>
            <a:ext cx="8591550" cy="1066800"/>
          </a:xfrm>
        </p:spPr>
        <p:txBody>
          <a:bodyPr/>
          <a:lstStyle/>
          <a:p>
            <a:pPr algn="ctr" eaLnBrk="1" hangingPunct="1">
              <a:defRPr/>
            </a:pPr>
            <a:r>
              <a:rPr lang="sv-SE" dirty="0" smtClean="0"/>
              <a:t>PROJEKT FJÄLLVÄGEN – VAD?</a:t>
            </a:r>
            <a:endParaRPr lang="sv-SE" dirty="0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95400"/>
            <a:ext cx="8591550" cy="493395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sv-SE" sz="3600" dirty="0" smtClean="0"/>
              <a:t>Utveckla och stärka </a:t>
            </a:r>
            <a:r>
              <a:rPr lang="sv-SE" sz="3600" dirty="0"/>
              <a:t>innovativ samverkan!</a:t>
            </a:r>
          </a:p>
          <a:p>
            <a:pPr algn="ctr" eaLnBrk="1" hangingPunct="1">
              <a:defRPr/>
            </a:pPr>
            <a:r>
              <a:rPr lang="sv-SE" sz="3600" dirty="0"/>
              <a:t>Koordinera och samordna fler infrastruktursatsningar mellan kommunerna längs vägstråket.</a:t>
            </a:r>
          </a:p>
          <a:p>
            <a:pPr algn="ctr" eaLnBrk="1" hangingPunct="1">
              <a:defRPr/>
            </a:pPr>
            <a:r>
              <a:rPr lang="sv-SE" sz="3600" dirty="0"/>
              <a:t>Näringsliv och offentlig verksamhet samarbetar i arbetsgrupper för gemensamma lösningar för regional utveckling.</a:t>
            </a:r>
          </a:p>
        </p:txBody>
      </p:sp>
    </p:spTree>
    <p:extLst>
      <p:ext uri="{BB962C8B-B14F-4D97-AF65-F5344CB8AC3E}">
        <p14:creationId xmlns:p14="http://schemas.microsoft.com/office/powerpoint/2010/main" val="273807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Aspek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TC101790493[[fn=SOHO]]</Template>
  <TotalTime>419</TotalTime>
  <Words>696</Words>
  <Application>Microsoft Office PowerPoint</Application>
  <PresentationFormat>Bildspel på skärmen (4:3)</PresentationFormat>
  <Paragraphs>158</Paragraphs>
  <Slides>19</Slides>
  <Notes>4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19</vt:i4>
      </vt:variant>
    </vt:vector>
  </HeadingPairs>
  <TitlesOfParts>
    <vt:vector size="21" baseType="lpstr">
      <vt:lpstr>Soho</vt:lpstr>
      <vt:lpstr>Photo Editor-foto</vt:lpstr>
      <vt:lpstr>Projekt Fjällvägen 2012-2014</vt:lpstr>
      <vt:lpstr>Från kust till fjäll!</vt:lpstr>
      <vt:lpstr>  Stärka och kvalitetssäkra områdets tillväxt, attraktionskraft och konkurrenskraft genom förbättrad och utvecklad infrastruktur och innovativ samverkan SYFTE!</vt:lpstr>
      <vt:lpstr>PowerPoint-presentation</vt:lpstr>
      <vt:lpstr>Utveckling Samverkan för framtiden</vt:lpstr>
      <vt:lpstr>FJÄLLVÄGEN</vt:lpstr>
      <vt:lpstr> </vt:lpstr>
      <vt:lpstr>FJÄLLVÄGEN – DÄRFÖR!</vt:lpstr>
      <vt:lpstr>PROJEKT FJÄLLVÄGEN – VAD?</vt:lpstr>
      <vt:lpstr>Omvärld!</vt:lpstr>
      <vt:lpstr>ARBETSGRUPPER</vt:lpstr>
      <vt:lpstr>  Hänt! nya idéer, mer samarbete, nya samarbeten och kunskap från andra områden och verksamheter. Omvärldsbevakning.</vt:lpstr>
      <vt:lpstr>RESULTAT! Indirekta och direkta resultat som Fjällvägensamarbetet genererat: </vt:lpstr>
      <vt:lpstr>HÄNDER!</vt:lpstr>
      <vt:lpstr>PowerPoint-presentation</vt:lpstr>
      <vt:lpstr>PowerPoint-presentation</vt:lpstr>
      <vt:lpstr>Utvecklingsprojektet Fjällvägen </vt:lpstr>
      <vt:lpstr>PowerPoint-presentation</vt:lpstr>
      <vt:lpstr>PowerPoint-presentation</vt:lpstr>
    </vt:vector>
  </TitlesOfParts>
  <Company>BollnÃ¤s kommun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Vibeke Sjögren Ottosson</dc:creator>
  <cp:lastModifiedBy>Vibeke Sjögren Ottosson</cp:lastModifiedBy>
  <cp:revision>22</cp:revision>
  <dcterms:created xsi:type="dcterms:W3CDTF">2014-02-26T16:17:36Z</dcterms:created>
  <dcterms:modified xsi:type="dcterms:W3CDTF">2014-02-27T15:24:25Z</dcterms:modified>
</cp:coreProperties>
</file>